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5" r:id="rId31"/>
    <p:sldId id="284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9" r:id="rId63"/>
    <p:sldId id="318" r:id="rId64"/>
    <p:sldId id="317" r:id="rId65"/>
    <p:sldId id="320" r:id="rId66"/>
    <p:sldId id="321" r:id="rId67"/>
    <p:sldId id="322" r:id="rId68"/>
    <p:sldId id="323" r:id="rId69"/>
    <p:sldId id="327" r:id="rId7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9034-4471-4B31-B774-43718645FE98}" type="datetimeFigureOut">
              <a:rPr lang="pl-PL" smtClean="0"/>
              <a:pPr/>
              <a:t>2016-05-09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D547-2B05-4420-AC59-893AC6253CF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728192"/>
          </a:xfrm>
        </p:spPr>
        <p:txBody>
          <a:bodyPr>
            <a:normAutofit/>
          </a:bodyPr>
          <a:lstStyle/>
          <a:p>
            <a:r>
              <a:rPr lang="pl-PL" sz="4800" b="1" dirty="0" smtClean="0"/>
              <a:t>Norma ISO 9001:2015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600" dirty="0" smtClean="0"/>
              <a:t>Opracowała: Dominika Jach-Adamczewska</a:t>
            </a:r>
          </a:p>
          <a:p>
            <a:endParaRPr lang="pl-PL" dirty="0"/>
          </a:p>
          <a:p>
            <a:r>
              <a:rPr lang="pl-PL" sz="2400" dirty="0" smtClean="0">
                <a:solidFill>
                  <a:schemeClr val="accent2"/>
                </a:solidFill>
              </a:rPr>
              <a:t>luty/marzec 2016</a:t>
            </a:r>
            <a:endParaRPr lang="pl-PL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Znaczące zmiany w ISO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Usunięcie </a:t>
            </a:r>
            <a:r>
              <a:rPr lang="pl-PL" dirty="0" smtClean="0"/>
              <a:t>punktu dotyczącego powołania przedstawiciela kierownictwa (pełnomocnika)</a:t>
            </a:r>
          </a:p>
          <a:p>
            <a:r>
              <a:rPr lang="pl-PL" dirty="0" smtClean="0"/>
              <a:t>Ograniczenie wymagań dotyczących dokumentacji (udokumentowane informacje)</a:t>
            </a:r>
          </a:p>
          <a:p>
            <a:r>
              <a:rPr lang="pl-PL" dirty="0" smtClean="0"/>
              <a:t>Znika wymaganie dotyczące opracowania Księgi Jakości</a:t>
            </a:r>
          </a:p>
          <a:p>
            <a:r>
              <a:rPr lang="pl-PL" dirty="0" smtClean="0"/>
              <a:t>Wprowadzenie przy planowaniu  działań dotyczących zagrożeń (ryzyk) i możliwości (szans) i zaplanowanie konkretnych działań (działania zapobiegawcze)</a:t>
            </a:r>
          </a:p>
          <a:p>
            <a:r>
              <a:rPr lang="pl-PL" dirty="0" smtClean="0"/>
              <a:t>Wprowadzono nowe wymaganie – nadzór nad zmianami (niezaplanowanymi)</a:t>
            </a:r>
          </a:p>
          <a:p>
            <a:r>
              <a:rPr lang="pl-PL" dirty="0" smtClean="0"/>
              <a:t>Zmiany w zakresie ciągłego doskonalenia – usunięcie działań zapobiegawczych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4.1 Kontekst organizacji – zrozumienie organizacji i jej kontekstu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800" dirty="0" smtClean="0"/>
              <a:t>Należy zrozumieć kim jesteśmy jako firma</a:t>
            </a:r>
          </a:p>
          <a:p>
            <a:r>
              <a:rPr lang="pl-PL" sz="1800" dirty="0" smtClean="0"/>
              <a:t>Należy zdefiniować wszystkie strony zainteresowane</a:t>
            </a:r>
          </a:p>
          <a:p>
            <a:r>
              <a:rPr lang="pl-PL" sz="1800" dirty="0" smtClean="0"/>
              <a:t>Organizacja powinna określić czynniki (problemy) zewnętrzne  i wewnętrzne istotne dla celu jej działania i takie, które wpływają na jej zdolność do osiągnięcia zamierzonych wyników</a:t>
            </a:r>
          </a:p>
          <a:p>
            <a:r>
              <a:rPr lang="pl-PL" sz="1800" dirty="0" smtClean="0"/>
              <a:t>Organizacja powinna </a:t>
            </a:r>
            <a:r>
              <a:rPr lang="pl-PL" sz="1800" u="sng" dirty="0" smtClean="0"/>
              <a:t>monitorować i analizować </a:t>
            </a:r>
            <a:r>
              <a:rPr lang="pl-PL" sz="1800" dirty="0" smtClean="0"/>
              <a:t>informacje o czynnikach wewnętrznych i zewnętrznych </a:t>
            </a:r>
            <a:r>
              <a:rPr lang="pl-PL" sz="1800" b="1" dirty="0" smtClean="0"/>
              <a:t>(tj. problemy, pozycje na rynku, plan strategiczny, cele krótko  długoterminowe)</a:t>
            </a:r>
          </a:p>
          <a:p>
            <a:r>
              <a:rPr lang="pl-PL" sz="1800" dirty="0" smtClean="0"/>
              <a:t>Analiza SWOT (mocne strony wewnętrzne i zewnętrzne, słabe strony wewnętrzne          i zewnętrzne)</a:t>
            </a:r>
          </a:p>
          <a:p>
            <a:r>
              <a:rPr lang="pl-PL" sz="1800" b="1" dirty="0" smtClean="0"/>
              <a:t>Dowody,</a:t>
            </a:r>
            <a:r>
              <a:rPr lang="pl-PL" sz="1800" dirty="0" smtClean="0"/>
              <a:t> że organizacja dokonuje regularnie przeglądu kontekstu wewnętrznego                 i zewnętrznego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b="1" dirty="0" smtClean="0"/>
              <a:t>Czynniki wewnętrzne – prawo, technologie, konkursy, itp.</a:t>
            </a:r>
          </a:p>
          <a:p>
            <a:pPr>
              <a:buNone/>
            </a:pPr>
            <a:r>
              <a:rPr lang="pl-PL" sz="1800" b="1" dirty="0" smtClean="0"/>
              <a:t>Czynniki zewnętrzne – wartości, kultura, wiedza</a:t>
            </a:r>
            <a:endParaRPr lang="pl-PL" sz="1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5212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4.2 Kontekst organizacji – zrozumienie potrzeb                    i oczekiwań stron zainteresowanych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Należy określić strony zainteresowane, istotne dla systemu zrządzania jakością</a:t>
            </a:r>
          </a:p>
          <a:p>
            <a:r>
              <a:rPr lang="pl-PL" dirty="0" smtClean="0"/>
              <a:t>Należy określić wymagania, oczekiwania stron zainteresowanych (klient, dostawcy, urzędy, społeczność lokalna, instytucje kontrolne, wewnętrzny personel, </a:t>
            </a:r>
            <a:r>
              <a:rPr lang="pl-PL" dirty="0" err="1" smtClean="0"/>
              <a:t>auditorzy</a:t>
            </a:r>
            <a:r>
              <a:rPr lang="pl-PL" dirty="0" smtClean="0"/>
              <a:t> DEKRY)</a:t>
            </a:r>
          </a:p>
          <a:p>
            <a:r>
              <a:rPr lang="pl-PL" dirty="0" smtClean="0"/>
              <a:t>Proces ten musi być okresowo przeglądany              i realizowany (bo te wymagania mogą zmieniać się w czasie)</a:t>
            </a:r>
          </a:p>
          <a:p>
            <a:r>
              <a:rPr lang="pl-PL" dirty="0" smtClean="0"/>
              <a:t>Stworzyć mapę </a:t>
            </a:r>
            <a:r>
              <a:rPr lang="pl-PL" dirty="0" err="1" smtClean="0"/>
              <a:t>interesariuszy</a:t>
            </a:r>
            <a:r>
              <a:rPr lang="pl-PL" dirty="0" smtClean="0"/>
              <a:t> i przyporządkować jej oczekiwania i wymagania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4.3 Kontekst organizacji – określenie zakresu systemu zarządzania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9600" dirty="0" smtClean="0"/>
              <a:t>W przypadkach, gdy spełnienie wymogu normy nie jest możliwe i jednocześnie brak spełnienia wymogu nie ma negatywnego wpływu na zdolność organizacji do dostarczenia produktów i usług, oraz gdy nie wpływa to na zwiększenie lub zmniejszenie zadowolenia klienta, można nie obejmować danego obszaru zakresem </a:t>
            </a:r>
            <a:r>
              <a:rPr lang="pl-PL" sz="9600" u="sng" dirty="0" smtClean="0"/>
              <a:t>(czyli zastosowanie wyłączenia)</a:t>
            </a:r>
          </a:p>
          <a:p>
            <a:r>
              <a:rPr lang="pl-PL" sz="9600" dirty="0" smtClean="0"/>
              <a:t>Uzasadnienia, gdy nie mogą być zastosowane wymagania (wyłączenia) – należy uzasadnić (najczęściej - projektowanie)</a:t>
            </a:r>
          </a:p>
          <a:p>
            <a:r>
              <a:rPr lang="pl-PL" sz="9600" dirty="0" smtClean="0"/>
              <a:t>Zakres systemu w formie udokumentowanej</a:t>
            </a:r>
          </a:p>
          <a:p>
            <a:r>
              <a:rPr lang="pl-PL" sz="9600" dirty="0" smtClean="0"/>
              <a:t>Dowody, że zakres systemu zarządzania jakością został zdefiniowany z uwzględnieniem kontekstu organizacji, jej produktów i usług</a:t>
            </a:r>
          </a:p>
          <a:p>
            <a:r>
              <a:rPr lang="pl-PL" sz="9600" dirty="0" smtClean="0"/>
              <a:t>Na co mamy certyfikat; specyfika naszego produktu</a:t>
            </a:r>
          </a:p>
          <a:p>
            <a:r>
              <a:rPr lang="pl-PL" sz="9600" dirty="0" smtClean="0"/>
              <a:t>Zakres musi być dostępny dla osób zainteresowanych</a:t>
            </a:r>
          </a:p>
          <a:p>
            <a:endParaRPr lang="pl-PL" sz="9600" dirty="0" smtClean="0"/>
          </a:p>
          <a:p>
            <a:pPr>
              <a:buNone/>
            </a:pPr>
            <a:r>
              <a:rPr lang="pl-PL" sz="9600" dirty="0" smtClean="0">
                <a:solidFill>
                  <a:srgbClr val="FF0000"/>
                </a:solidFill>
              </a:rPr>
              <a:t>Udokumentowane informacje</a:t>
            </a:r>
          </a:p>
          <a:p>
            <a:endParaRPr lang="pl-PL" sz="9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4.4 Kontekst organizacji – system zarządzania jakością i jego procesy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Podwyższona koncentracja na procesach</a:t>
            </a:r>
          </a:p>
          <a:p>
            <a:r>
              <a:rPr lang="pl-PL" dirty="0" smtClean="0"/>
              <a:t>Wymagane wejścia i wyjścia dla procesów</a:t>
            </a:r>
          </a:p>
          <a:p>
            <a:r>
              <a:rPr lang="pl-PL" dirty="0" smtClean="0"/>
              <a:t>Niezbędne zasoby i zapewnienie ich dostępności</a:t>
            </a:r>
          </a:p>
          <a:p>
            <a:r>
              <a:rPr lang="pl-PL" dirty="0" smtClean="0"/>
              <a:t>Efektywna obsługa i nadzór tych procesów</a:t>
            </a:r>
          </a:p>
          <a:p>
            <a:r>
              <a:rPr lang="pl-PL" dirty="0" smtClean="0"/>
              <a:t>Metody monitorowania i pomiaru procesów</a:t>
            </a:r>
          </a:p>
          <a:p>
            <a:r>
              <a:rPr lang="pl-PL" dirty="0" smtClean="0"/>
              <a:t>Możliwość poprawy procesów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Identyfikacja szans i zagrożeń dla procesów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Zmiany w procesach </a:t>
            </a:r>
            <a:r>
              <a:rPr lang="pl-PL" dirty="0" smtClean="0"/>
              <a:t>(jeśli to konieczne)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(opisy procesów – do nich procedury i instrukcje; udokumentowane informacje, ze procesy są realizowane zgodnie z planem)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5.1.1 Przywództwo i zaangażowanie –                            w odniesieniu do systemu zarządzania jakością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600" u="sng" dirty="0" smtClean="0"/>
              <a:t>Najwyższe kierownictwo powinno wykazać przywództwo i zaangażowanie w odniesieniu do systemu zarządzania jakością poprzez: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FF0000"/>
                </a:solidFill>
              </a:rPr>
              <a:t>wzięcie odpowiedzialności za skuteczność systemu zarządzania jakością</a:t>
            </a:r>
          </a:p>
          <a:p>
            <a:pPr>
              <a:buFontTx/>
              <a:buChar char="-"/>
            </a:pPr>
            <a:r>
              <a:rPr lang="pl-PL" sz="1600" dirty="0" smtClean="0"/>
              <a:t>Zapewnienie, że polityka jakości i cele jakości są zgodne z kierunkiem strategicznym                        i kontekstem organizacji</a:t>
            </a:r>
          </a:p>
          <a:p>
            <a:pPr>
              <a:buFontTx/>
              <a:buChar char="-"/>
            </a:pPr>
            <a:r>
              <a:rPr lang="pl-PL" sz="1600" dirty="0" smtClean="0"/>
              <a:t>Zapewnienie że polityka jakości jest przekazana, rozumiana i stosowana</a:t>
            </a:r>
          </a:p>
          <a:p>
            <a:pPr>
              <a:buFontTx/>
              <a:buChar char="-"/>
            </a:pPr>
            <a:r>
              <a:rPr lang="pl-PL" sz="1600" dirty="0" smtClean="0"/>
              <a:t>Zapewnienie zintegrowania wymagań systemu z procesami biznesowymi</a:t>
            </a:r>
          </a:p>
          <a:p>
            <a:pPr>
              <a:buFontTx/>
              <a:buChar char="-"/>
            </a:pPr>
            <a:r>
              <a:rPr lang="pl-PL" sz="1600" dirty="0" smtClean="0"/>
              <a:t>Promowanie świadomości procesowego podejścia</a:t>
            </a:r>
          </a:p>
          <a:p>
            <a:pPr>
              <a:buFontTx/>
              <a:buChar char="-"/>
            </a:pPr>
            <a:r>
              <a:rPr lang="pl-PL" sz="1600" dirty="0" smtClean="0"/>
              <a:t>Zapewnienie, że są dostępne środki potrzebne dla systemu zarządzania jakością</a:t>
            </a:r>
          </a:p>
          <a:p>
            <a:pPr>
              <a:buFontTx/>
              <a:buChar char="-"/>
            </a:pPr>
            <a:r>
              <a:rPr lang="pl-PL" sz="1600" dirty="0" smtClean="0"/>
              <a:t>Zapewnienie, że system zarządzania jakością osiąga zamierzone wyniki</a:t>
            </a:r>
          </a:p>
          <a:p>
            <a:pPr>
              <a:buFontTx/>
              <a:buChar char="-"/>
            </a:pPr>
            <a:r>
              <a:rPr lang="pl-PL" sz="1600" dirty="0" smtClean="0"/>
              <a:t>Wspieranie osób przyczyniających się do osiągnięcia skuteczności systemu zarządzania jakością</a:t>
            </a:r>
          </a:p>
          <a:p>
            <a:pPr>
              <a:buFontTx/>
              <a:buChar char="-"/>
            </a:pPr>
            <a:r>
              <a:rPr lang="pl-PL" sz="1600" dirty="0" smtClean="0"/>
              <a:t>Promowanie ciągłego doskonalenia się</a:t>
            </a:r>
          </a:p>
          <a:p>
            <a:pPr>
              <a:buFontTx/>
              <a:buChar char="-"/>
            </a:pPr>
            <a:r>
              <a:rPr lang="pl-PL" sz="1600" dirty="0" smtClean="0">
                <a:solidFill>
                  <a:srgbClr val="FF0000"/>
                </a:solidFill>
              </a:rPr>
              <a:t>Wspieranie innych członków kierownictwa w wykazywaniu przywództwa odpowiedniego do obszarów ich odpowiedzialności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b="1" dirty="0" err="1" smtClean="0"/>
              <a:t>Auditorzy</a:t>
            </a:r>
            <a:r>
              <a:rPr lang="pl-PL" sz="1600" dirty="0" smtClean="0"/>
              <a:t> mają szukać dowodów, że kierownictwo trzyma rękę na pulsie i zrozumieć , które wymogi najwyższe kierownictwo może delegować, a których nie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5.1.2 Przywództwo i zaangażowanie – orientacja na klienta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Zapewnienie, że:</a:t>
            </a:r>
          </a:p>
          <a:p>
            <a:pPr>
              <a:buFontTx/>
              <a:buChar char="-"/>
            </a:pPr>
            <a:r>
              <a:rPr lang="pl-PL" dirty="0" smtClean="0"/>
              <a:t>wymagania klientów, wymagania ustawowe wykonawcze są określone i spełnione</a:t>
            </a:r>
          </a:p>
          <a:p>
            <a:pPr>
              <a:buFontTx/>
              <a:buChar char="-"/>
            </a:pPr>
            <a:r>
              <a:rPr lang="pl-PL" dirty="0" smtClean="0"/>
              <a:t>zagrożenia i szanse w związku z produktami i usługami mającymi wpływ na zadowolenie klienta są określone i rozwiązywane</a:t>
            </a:r>
          </a:p>
          <a:p>
            <a:pPr>
              <a:buFontTx/>
              <a:buChar char="-"/>
            </a:pPr>
            <a:r>
              <a:rPr lang="pl-PL" dirty="0" smtClean="0"/>
              <a:t>dostarcza się produkty i usługi, które spełniają wymagania klienta             i mające wymagania ustawowe i regulacyjne</a:t>
            </a:r>
          </a:p>
          <a:p>
            <a:pPr>
              <a:buFontTx/>
              <a:buChar char="-"/>
            </a:pPr>
            <a:r>
              <a:rPr lang="pl-PL" dirty="0" smtClean="0"/>
              <a:t>zachowany jest nacisk na zwiększenie zadowolenia klientów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err="1" smtClean="0"/>
              <a:t>Auditorzy</a:t>
            </a:r>
            <a:r>
              <a:rPr lang="pl-PL" dirty="0" smtClean="0"/>
              <a:t> muszą szukać dowodów na wykorzystanie pojawiających się w tych obszarach możliwości i szans oraz dowodów, że utrzymana jest orientacja na klienta (jej ciągłość)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5.2 Przywództwo – polityka jakości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4200" dirty="0" err="1" smtClean="0"/>
              <a:t>Auditorzy</a:t>
            </a:r>
            <a:r>
              <a:rPr lang="pl-PL" sz="4200" dirty="0" smtClean="0"/>
              <a:t> będą szukać dowodów, że kierownictwo uczestniczyło                              w tworzeniu polityki jakości, jej przeglądaniu i utrzymaniu.</a:t>
            </a:r>
          </a:p>
          <a:p>
            <a:pPr algn="ctr">
              <a:buNone/>
            </a:pPr>
            <a:endParaRPr lang="pl-PL" sz="4200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4200" i="1" dirty="0" smtClean="0">
                <a:solidFill>
                  <a:srgbClr val="FF0000"/>
                </a:solidFill>
              </a:rPr>
              <a:t>(Należy odejść </a:t>
            </a:r>
            <a:r>
              <a:rPr lang="pl-PL" sz="4200" i="1" smtClean="0">
                <a:solidFill>
                  <a:srgbClr val="FF0000"/>
                </a:solidFill>
              </a:rPr>
              <a:t>od podejścia  </a:t>
            </a:r>
            <a:r>
              <a:rPr lang="pl-PL" sz="4200" i="1" dirty="0" smtClean="0">
                <a:solidFill>
                  <a:srgbClr val="FF0000"/>
                </a:solidFill>
              </a:rPr>
              <a:t>„Chce mieć certyfikat, a ISO mi …..”)</a:t>
            </a:r>
          </a:p>
          <a:p>
            <a:pPr algn="ctr">
              <a:buNone/>
            </a:pPr>
            <a:endParaRPr lang="pl-PL" sz="4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4200" dirty="0" smtClean="0"/>
              <a:t>Polityka jakości ma być zgodna z kontekstem organizacji i ze strategią organizacji</a:t>
            </a:r>
          </a:p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Cele jakości mają być zgodne z polityką jakości.</a:t>
            </a:r>
          </a:p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Polityka jest dostępna dla zainteresowanych stron</a:t>
            </a:r>
          </a:p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Musi być weryfikowana na przeglądzie zarządzania</a:t>
            </a:r>
          </a:p>
          <a:p>
            <a:pPr>
              <a:buNone/>
            </a:pPr>
            <a:endParaRPr lang="pl-PL" sz="4200" dirty="0" smtClean="0"/>
          </a:p>
          <a:p>
            <a:pPr>
              <a:buNone/>
            </a:pPr>
            <a:r>
              <a:rPr lang="pl-PL" sz="4200" dirty="0" smtClean="0">
                <a:solidFill>
                  <a:srgbClr val="FF0000"/>
                </a:solidFill>
              </a:rPr>
              <a:t>Udokumentowane informacje (Polityka jakości)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5.3 Przywództwo – role, odpowiedzialność         i uprawnienia w organizacji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Uprawnienia i odpowiedzialność dotyczące ról zostały przypisane i podane do wiadomości oraz rozumiane w organizacji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u="sng" dirty="0" smtClean="0"/>
              <a:t>Najwyższe kierownictwo powinno przydzielić uprawnienia i odpowiedzialność                    w zakresie:</a:t>
            </a:r>
          </a:p>
          <a:p>
            <a:pPr>
              <a:buFontTx/>
              <a:buChar char="-"/>
            </a:pPr>
            <a:r>
              <a:rPr lang="pl-PL" dirty="0" smtClean="0"/>
              <a:t>Zapewnienia, ze system zarządzania jakością spełnia wymagania normy</a:t>
            </a:r>
          </a:p>
          <a:p>
            <a:pPr>
              <a:buFontTx/>
              <a:buChar char="-"/>
            </a:pPr>
            <a:r>
              <a:rPr lang="pl-PL" dirty="0" smtClean="0"/>
              <a:t>Zapewnienia, że procesy przynoszą wyniki </a:t>
            </a:r>
            <a:r>
              <a:rPr lang="pl-PL" u="sng" dirty="0" smtClean="0"/>
              <a:t>(</a:t>
            </a:r>
            <a:r>
              <a:rPr lang="pl-PL" b="1" u="sng" dirty="0" smtClean="0"/>
              <a:t>zapewniamy mierniki dla procesów, jeśli się nie da, to musi być informacja)</a:t>
            </a:r>
          </a:p>
          <a:p>
            <a:pPr>
              <a:buFontTx/>
              <a:buChar char="-"/>
            </a:pPr>
            <a:r>
              <a:rPr lang="pl-PL" dirty="0" smtClean="0"/>
              <a:t>Sprawozdawania z funkcjonowania systemu zarządzania jakością – poprawa, konieczność zmiany, innowacje</a:t>
            </a:r>
          </a:p>
          <a:p>
            <a:pPr>
              <a:buFontTx/>
              <a:buChar char="-"/>
            </a:pPr>
            <a:r>
              <a:rPr lang="pl-PL" dirty="0" smtClean="0"/>
              <a:t>Zapewnienia promocji ukierunkowana na klienta</a:t>
            </a:r>
          </a:p>
          <a:p>
            <a:pPr>
              <a:buFontTx/>
              <a:buChar char="-"/>
            </a:pPr>
            <a:r>
              <a:rPr lang="pl-PL" dirty="0" smtClean="0"/>
              <a:t>Zapewnienia, że system zarządzana jakością jest planowany i realizowany,                        a </a:t>
            </a:r>
            <a:r>
              <a:rPr lang="pl-PL" b="1" dirty="0" smtClean="0"/>
              <a:t>integralność jest utrzymywana podczas zmiany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Nowe ISO nic nie mówi o pełnomocniku, ale taka osoba (podobnie jak właściciele procesów) musi być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6.1 Planowanie systemu zarządzania jakością – działania odnoszące się do ryzyk i szans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b="1" dirty="0" smtClean="0"/>
              <a:t>1. Uwzględnienie analizy zagrożeń w planowaniu</a:t>
            </a:r>
          </a:p>
          <a:p>
            <a:endParaRPr lang="pl-PL" sz="2800" dirty="0" smtClean="0"/>
          </a:p>
          <a:p>
            <a:r>
              <a:rPr lang="pl-PL" sz="2800" dirty="0" smtClean="0"/>
              <a:t>Znalezienie dowodów, że organizacja stosuje metody, które umożliwiają jej skuteczne zidentyfikowanie zagrożeń i możliwości w zakresie planowania systemu zarządzania jakością</a:t>
            </a:r>
          </a:p>
          <a:p>
            <a:r>
              <a:rPr lang="pl-PL" sz="2800" dirty="0" smtClean="0"/>
              <a:t>Szacowanie ryzyka / szans dla wszystkich procesów</a:t>
            </a:r>
          </a:p>
          <a:p>
            <a:r>
              <a:rPr lang="pl-PL" sz="2800" u="sng" dirty="0" smtClean="0"/>
              <a:t>Działania zapobiegawcze </a:t>
            </a:r>
            <a:r>
              <a:rPr lang="pl-PL" sz="2800" dirty="0" smtClean="0"/>
              <a:t>dla zidentyfikowanych ryzyk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(uwzględnić kontekst organizacji)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Nowelizacja normy ISO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Została opublikowana i obowiązuje od 15 września 2015 r.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3-letni okres na dostosowanie (certyfikaty wydane na starą normę tracą ważność 24 września 2018 r. )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</a:t>
            </a:r>
            <a:r>
              <a:rPr lang="pl-PL" u="sng" dirty="0" smtClean="0"/>
              <a:t>Nowa norma:</a:t>
            </a:r>
          </a:p>
          <a:p>
            <a:pPr>
              <a:buNone/>
            </a:pPr>
            <a:r>
              <a:rPr lang="pl-PL" dirty="0" smtClean="0"/>
              <a:t>-    kompatybilność i spójność z innymi normami ISO dotyczącymi systemów zarządzania jakością</a:t>
            </a:r>
          </a:p>
          <a:p>
            <a:pPr>
              <a:buFontTx/>
              <a:buChar char="-"/>
            </a:pPr>
            <a:r>
              <a:rPr lang="pl-PL" dirty="0" smtClean="0"/>
              <a:t>bardziej przyjazny i zrozumiały język</a:t>
            </a:r>
          </a:p>
          <a:p>
            <a:pPr>
              <a:buFontTx/>
              <a:buChar char="-"/>
            </a:pPr>
            <a:r>
              <a:rPr lang="pl-PL" dirty="0" smtClean="0"/>
              <a:t>dostosowanie standardów do organizacji usługowej (mniej technicznego języka)</a:t>
            </a:r>
          </a:p>
          <a:p>
            <a:pPr>
              <a:buFontTx/>
              <a:buChar char="-"/>
            </a:pPr>
            <a:r>
              <a:rPr lang="pl-PL" dirty="0" smtClean="0"/>
              <a:t>wymagania dotyczące zarządzania ryzykiem</a:t>
            </a:r>
          </a:p>
          <a:p>
            <a:pPr>
              <a:buFontTx/>
              <a:buChar char="-"/>
            </a:pPr>
            <a:r>
              <a:rPr lang="pl-PL" dirty="0" smtClean="0"/>
              <a:t>stanowi szansę na odbiurokratyzowanie systemu zarządzania jakością (większa elastyczność)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6.1 Planowanie systemu zarządzania jakością - działania odnoszące się do ryzyk i szans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2. Zaplanowanie działań</a:t>
            </a:r>
          </a:p>
          <a:p>
            <a:pPr algn="ctr">
              <a:buNone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dirty="0" smtClean="0"/>
              <a:t>Planowanie działań w celu zwalczania ryzyk              i wykorzystania szans</a:t>
            </a:r>
          </a:p>
          <a:p>
            <a:pPr>
              <a:buFontTx/>
              <a:buChar char="-"/>
            </a:pPr>
            <a:r>
              <a:rPr lang="pl-PL" dirty="0" smtClean="0"/>
              <a:t>Wdrożenie tych działań w procesy</a:t>
            </a:r>
          </a:p>
          <a:p>
            <a:pPr>
              <a:buFontTx/>
              <a:buChar char="-"/>
            </a:pPr>
            <a:r>
              <a:rPr lang="pl-PL" dirty="0" smtClean="0"/>
              <a:t>Ocena skuteczności tych działań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6.2.1 Cele jakości i planowanie ich osiągnięcia - ustanowienie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Ustanowić cele jakości dla funkcji, poziomów i procesów</a:t>
            </a:r>
          </a:p>
          <a:p>
            <a:r>
              <a:rPr lang="pl-PL" dirty="0" smtClean="0"/>
              <a:t>Cele muszą być spójne z polityką jakości</a:t>
            </a:r>
          </a:p>
          <a:p>
            <a:r>
              <a:rPr lang="pl-PL" dirty="0" smtClean="0"/>
              <a:t>Cele mierzalne</a:t>
            </a:r>
          </a:p>
          <a:p>
            <a:r>
              <a:rPr lang="pl-PL" dirty="0" smtClean="0"/>
              <a:t>Cele uwzględniają obowiązujące wymagania</a:t>
            </a:r>
          </a:p>
          <a:p>
            <a:r>
              <a:rPr lang="pl-PL" dirty="0" smtClean="0"/>
              <a:t>Cele mają zwiększyć satysfakcje klient</a:t>
            </a:r>
          </a:p>
          <a:p>
            <a:r>
              <a:rPr lang="pl-PL" dirty="0" smtClean="0"/>
              <a:t>Cele mają być monitorowane</a:t>
            </a:r>
          </a:p>
          <a:p>
            <a:r>
              <a:rPr lang="pl-PL" dirty="0" smtClean="0"/>
              <a:t>Cele mają być aktualizowane</a:t>
            </a:r>
          </a:p>
          <a:p>
            <a:r>
              <a:rPr lang="pl-PL" dirty="0" smtClean="0"/>
              <a:t>Cele muszą być zakomunikowane</a:t>
            </a:r>
          </a:p>
          <a:p>
            <a:r>
              <a:rPr lang="pl-PL" dirty="0" smtClean="0"/>
              <a:t>Cele muszą być realne (możliwe do wykonania)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Udokumentowane informacje (cele jakości)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6.2.2 Cele jakości i planowanie ich osiągnięcia – zaplanowanie jak je osiągnąć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Wydajniejsze monitorowanie celów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Organizacja musi określić:</a:t>
            </a:r>
          </a:p>
          <a:p>
            <a:r>
              <a:rPr lang="pl-PL" dirty="0" smtClean="0"/>
              <a:t> co ma być zrobione</a:t>
            </a:r>
          </a:p>
          <a:p>
            <a:r>
              <a:rPr lang="pl-PL" dirty="0" smtClean="0"/>
              <a:t>jakie zasoby będą wymagane</a:t>
            </a:r>
          </a:p>
          <a:p>
            <a:r>
              <a:rPr lang="pl-PL" dirty="0" smtClean="0"/>
              <a:t>kto będzie odpowiedzialny</a:t>
            </a:r>
          </a:p>
          <a:p>
            <a:r>
              <a:rPr lang="pl-PL" dirty="0" smtClean="0"/>
              <a:t>kiedy to będzie zakończone</a:t>
            </a:r>
          </a:p>
          <a:p>
            <a:r>
              <a:rPr lang="pl-PL" dirty="0" smtClean="0"/>
              <a:t>jak będą oceniane wyniki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6.2.3 Cele jakości i planowanie ich osiągnięcia – planowanie zmian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Kiedy organizacja określa potrzebę zmian w systemie zarządzania jakością, to zmiana dokonuje się w sposób zaplanowany  i systematyczny</a:t>
            </a:r>
          </a:p>
          <a:p>
            <a:pPr>
              <a:buNone/>
            </a:pPr>
            <a:r>
              <a:rPr lang="pl-PL" sz="2800" dirty="0" smtClean="0"/>
              <a:t>(nadzorowanie zmian to nie tylko zmiana w dokumentacji)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u="sng" dirty="0" smtClean="0"/>
              <a:t>Ważne jest:</a:t>
            </a:r>
          </a:p>
          <a:p>
            <a:pPr>
              <a:buFontTx/>
              <a:buChar char="-"/>
            </a:pPr>
            <a:r>
              <a:rPr lang="pl-PL" dirty="0" smtClean="0"/>
              <a:t>Cel zmian</a:t>
            </a:r>
          </a:p>
          <a:p>
            <a:pPr>
              <a:buFontTx/>
              <a:buChar char="-"/>
            </a:pPr>
            <a:r>
              <a:rPr lang="pl-PL" dirty="0" smtClean="0"/>
              <a:t>Każdy z jej potencjalnych skutków</a:t>
            </a:r>
          </a:p>
          <a:p>
            <a:pPr>
              <a:buFontTx/>
              <a:buChar char="-"/>
            </a:pPr>
            <a:r>
              <a:rPr lang="pl-PL" dirty="0" smtClean="0"/>
              <a:t>Integralność systemu zarządzania jakością</a:t>
            </a:r>
          </a:p>
          <a:p>
            <a:pPr>
              <a:buFontTx/>
              <a:buChar char="-"/>
            </a:pPr>
            <a:r>
              <a:rPr lang="pl-PL" dirty="0" smtClean="0"/>
              <a:t>Dostępność zasobów</a:t>
            </a:r>
          </a:p>
          <a:p>
            <a:pPr>
              <a:buFontTx/>
              <a:buChar char="-"/>
            </a:pPr>
            <a:r>
              <a:rPr lang="pl-PL" dirty="0" smtClean="0"/>
              <a:t>Przydział lub przekazywanie obowiązków i uprawnień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7. 1.1 Wsparcie – zasoby ogólne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Dowody, że organizacja uznała i skorelowała potrzebę zasobów zewnętrznych i wewnętrznych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Organizacja powinna zapewnić zasoby potrzebne do ustanowienia, wdrożenia, utrzymania i ciągłego doskonalenia systemu zarządzania jakością.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Organizacja uwzględnia:</a:t>
            </a:r>
          </a:p>
          <a:p>
            <a:pPr>
              <a:buFontTx/>
              <a:buChar char="-"/>
            </a:pPr>
            <a:r>
              <a:rPr lang="pl-PL" dirty="0" smtClean="0"/>
              <a:t>Możliwości i ograniczenia istniejących zasobów</a:t>
            </a:r>
          </a:p>
          <a:p>
            <a:pPr>
              <a:buFontTx/>
              <a:buChar char="-"/>
            </a:pPr>
            <a:r>
              <a:rPr lang="pl-PL" dirty="0" smtClean="0"/>
              <a:t>Co należy uzyskać od dostawców zewnętrznych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7.1.2 Wsparcie – Zasoby. Ludzie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Należy przydzielić osoby (personel) niezbędne do skutecznego działania systemu zarządzania, w tym procesów.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Cel – spełnienie wymagań ustawowych     </a:t>
            </a:r>
          </a:p>
          <a:p>
            <a:pPr>
              <a:buNone/>
            </a:pPr>
            <a:r>
              <a:rPr lang="pl-PL" dirty="0" smtClean="0"/>
              <a:t>          spełnienie wymagań klienta</a:t>
            </a:r>
          </a:p>
          <a:p>
            <a:pPr>
              <a:buNone/>
            </a:pPr>
            <a:r>
              <a:rPr lang="pl-PL" dirty="0" smtClean="0"/>
              <a:t>          spełnienie wymagań regulacyjnych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smtClean="0"/>
              <a:t>Należy przydzielić osoby do działań niezbędnych                       w systemie (dla funkcjonowania i nadzorowania procesów)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7.1.3 Wsparcie – Infrastruktura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Organizacja powinna zapewnić, utrzymywać infrastrukturę dla funkcjonowania jej procesów:</a:t>
            </a:r>
          </a:p>
          <a:p>
            <a:pPr>
              <a:buFontTx/>
              <a:buChar char="-"/>
            </a:pPr>
            <a:r>
              <a:rPr lang="pl-PL" dirty="0" smtClean="0"/>
              <a:t>budynki</a:t>
            </a:r>
          </a:p>
          <a:p>
            <a:pPr>
              <a:buFontTx/>
              <a:buChar char="-"/>
            </a:pPr>
            <a:r>
              <a:rPr lang="pl-PL" dirty="0" smtClean="0"/>
              <a:t>urządzenia</a:t>
            </a:r>
          </a:p>
          <a:p>
            <a:pPr>
              <a:buFontTx/>
              <a:buChar char="-"/>
            </a:pPr>
            <a:r>
              <a:rPr lang="pl-PL" dirty="0" smtClean="0"/>
              <a:t>instalacje</a:t>
            </a:r>
          </a:p>
          <a:p>
            <a:pPr>
              <a:buFontTx/>
              <a:buChar char="-"/>
            </a:pPr>
            <a:r>
              <a:rPr lang="pl-PL" dirty="0" smtClean="0"/>
              <a:t>wyposażenie, w tym sprzęt i oprogramowanie</a:t>
            </a:r>
          </a:p>
          <a:p>
            <a:pPr>
              <a:buFontTx/>
              <a:buChar char="-"/>
            </a:pPr>
            <a:r>
              <a:rPr lang="pl-PL" dirty="0" smtClean="0"/>
              <a:t>niezbędną dokumentację</a:t>
            </a:r>
          </a:p>
          <a:p>
            <a:pPr>
              <a:buFontTx/>
              <a:buChar char="-"/>
            </a:pPr>
            <a:r>
              <a:rPr lang="pl-PL" dirty="0" smtClean="0"/>
              <a:t>środki transportu</a:t>
            </a:r>
          </a:p>
          <a:p>
            <a:pPr>
              <a:buFontTx/>
              <a:buChar char="-"/>
            </a:pPr>
            <a:r>
              <a:rPr lang="pl-PL" dirty="0" smtClean="0"/>
              <a:t>technologie informacyjne i komunikacyjne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7.1.4 Wsparcie – Środowisko dla funkcjonowania procesów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Środowisko niezbędne do obsługiwania procesów = środowisko pracy</a:t>
            </a:r>
          </a:p>
          <a:p>
            <a:endParaRPr lang="pl-PL" sz="2000" dirty="0" smtClean="0"/>
          </a:p>
          <a:p>
            <a:pPr>
              <a:buNone/>
            </a:pPr>
            <a:r>
              <a:rPr lang="pl-PL" sz="2400" dirty="0" smtClean="0"/>
              <a:t>Organizacja powinna zapewnić, utrzymywać środowisko niezbędne dla funkcjonowania jej procesów:</a:t>
            </a:r>
          </a:p>
          <a:p>
            <a:pPr>
              <a:buFontTx/>
              <a:buChar char="-"/>
            </a:pPr>
            <a:r>
              <a:rPr lang="pl-PL" sz="2400" b="1" dirty="0" smtClean="0"/>
              <a:t>czynniki fizyczne </a:t>
            </a:r>
            <a:r>
              <a:rPr lang="pl-PL" sz="2400" dirty="0" smtClean="0"/>
              <a:t>(temperatura, ciepło, wilgotność, światło, przepływ powietrza, higiena, hałas)</a:t>
            </a:r>
          </a:p>
          <a:p>
            <a:pPr>
              <a:buFontTx/>
              <a:buChar char="-"/>
            </a:pPr>
            <a:r>
              <a:rPr lang="pl-PL" sz="2400" b="1" dirty="0" smtClean="0"/>
              <a:t>czynniki społeczne </a:t>
            </a:r>
            <a:r>
              <a:rPr lang="pl-PL" sz="2400" dirty="0" smtClean="0"/>
              <a:t>(brak dyskryminacji, spokój, brak konfrontacji)</a:t>
            </a:r>
          </a:p>
          <a:p>
            <a:pPr>
              <a:buFontTx/>
              <a:buChar char="-"/>
            </a:pPr>
            <a:r>
              <a:rPr lang="pl-PL" sz="2400" b="1" dirty="0" smtClean="0"/>
              <a:t>czynniki psychologiczne </a:t>
            </a:r>
            <a:r>
              <a:rPr lang="pl-PL" sz="2400" dirty="0" smtClean="0"/>
              <a:t>(zmniejszanie stresu, profilaktyka wypalenia zawodowego, ochrona emocjonalna)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400" dirty="0" smtClean="0"/>
              <a:t>Czynniki te różnią się w zależności od wyrobów i usług</a:t>
            </a:r>
            <a:endParaRPr lang="pl-PL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7.1.5 Wsparcie – Zasoby do monitorowania i pomiarów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(udokumentowane informacje)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2000" dirty="0" smtClean="0"/>
              <a:t>Nie tylko jak w przypadku ISO 9001:2008 dotyczy wyłącznie </a:t>
            </a:r>
            <a:r>
              <a:rPr lang="pl-PL" sz="2000" b="1" dirty="0" smtClean="0"/>
              <a:t>przyrządów </a:t>
            </a:r>
            <a:r>
              <a:rPr lang="pl-PL" sz="2000" dirty="0" smtClean="0"/>
              <a:t>do monitorowania i pomiarów, ale </a:t>
            </a:r>
            <a:r>
              <a:rPr lang="pl-PL" sz="2000" b="1" dirty="0" smtClean="0"/>
              <a:t>sposobów do monitorowania </a:t>
            </a:r>
            <a:r>
              <a:rPr lang="pl-PL" sz="2000" dirty="0" smtClean="0"/>
              <a:t>i pomiarów (czy są odpowiednie i ciągle przydatne).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2000" dirty="0" smtClean="0"/>
              <a:t>Urządzenia pomiarowe powinny być:</a:t>
            </a:r>
          </a:p>
          <a:p>
            <a:pPr>
              <a:buFontTx/>
              <a:buChar char="-"/>
            </a:pPr>
            <a:r>
              <a:rPr lang="pl-PL" sz="2000" dirty="0" smtClean="0"/>
              <a:t>Sprawdzane lub kalibrowane w określonych odstępach czasu</a:t>
            </a:r>
          </a:p>
          <a:p>
            <a:pPr>
              <a:buFontTx/>
              <a:buChar char="-"/>
            </a:pPr>
            <a:r>
              <a:rPr lang="pl-PL" sz="2000" dirty="0" smtClean="0"/>
              <a:t>Wzorcowane w odniesieniu do standardów pomiarowych</a:t>
            </a:r>
          </a:p>
          <a:p>
            <a:pPr>
              <a:buFontTx/>
              <a:buChar char="-"/>
            </a:pPr>
            <a:r>
              <a:rPr lang="pl-PL" sz="2000" dirty="0" smtClean="0"/>
              <a:t>Chronione przez rozregulowaniem, uszkodzeniem lub pogorszeniem</a:t>
            </a:r>
          </a:p>
          <a:p>
            <a:pPr>
              <a:buFontTx/>
              <a:buChar char="-"/>
            </a:pPr>
            <a:endParaRPr lang="pl-PL" sz="1400" dirty="0" smtClean="0"/>
          </a:p>
          <a:p>
            <a:pPr>
              <a:buNone/>
            </a:pPr>
            <a:r>
              <a:rPr lang="pl-PL" sz="2000" dirty="0" smtClean="0"/>
              <a:t>Gdy instrument wadliwy, należy określić, czy ważność poprzednich wyników pomiarów została naruszona oraz podjąć działania naprawcze.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2000" dirty="0" smtClean="0"/>
              <a:t>Tylko te urządzenia kontrolno-pomiarowe, które mają wpływ na jakość naszych usług</a:t>
            </a:r>
            <a:endParaRPr lang="pl-PL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7.1.6 Wsparcie – Wiedza organizacyjna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Należy określić wiedzę niezbędną do funkcjonowania procesów. Wiedza ta powinna być utrzymywana i udostępniana w niezbędnym zakresie</a:t>
            </a:r>
          </a:p>
          <a:p>
            <a:pPr>
              <a:buNone/>
            </a:pPr>
            <a:r>
              <a:rPr lang="pl-PL" dirty="0" smtClean="0"/>
              <a:t>Należy określić sposób nabycia, pozyskania wiedzy dodatkowej.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u="sng" dirty="0" smtClean="0"/>
              <a:t>Źródła uzyskania wiedzy:</a:t>
            </a:r>
          </a:p>
          <a:p>
            <a:pPr>
              <a:buFontTx/>
              <a:buChar char="-"/>
            </a:pPr>
            <a:r>
              <a:rPr lang="pl-PL" b="1" dirty="0" smtClean="0"/>
              <a:t>Wewnętrzne (</a:t>
            </a:r>
            <a:r>
              <a:rPr lang="pl-PL" dirty="0" smtClean="0"/>
              <a:t>uczenie się na błędach i udanych projektach, wiedza nieudokumentowana, doświadczenie miejscowych ekspertów)</a:t>
            </a:r>
          </a:p>
          <a:p>
            <a:pPr>
              <a:buFontTx/>
              <a:buChar char="-"/>
            </a:pPr>
            <a:r>
              <a:rPr lang="pl-PL" b="1" dirty="0" smtClean="0"/>
              <a:t>Zewnętrzne</a:t>
            </a:r>
            <a:r>
              <a:rPr lang="pl-PL" dirty="0" smtClean="0"/>
              <a:t> (konferencje, uczelnie wyższe, gromadzenie wiedzy               od klientów lub dostawców)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Zapewnienie, że wiedza została przekazana w organizacji</a:t>
            </a:r>
            <a:r>
              <a:rPr lang="pl-PL" u="sng" dirty="0" smtClean="0"/>
              <a:t> (po szkoleniach przekaż wiedzę dalej), </a:t>
            </a:r>
            <a:r>
              <a:rPr lang="pl-PL" dirty="0" smtClean="0"/>
              <a:t>jest utrzymywana, zabezpieczona / chroniona)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zmiany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Zwiększenie nacisku na przywództwo</a:t>
            </a:r>
          </a:p>
          <a:p>
            <a:r>
              <a:rPr lang="pl-PL" dirty="0" smtClean="0"/>
              <a:t>Nacisk na cele, pomiar i zarządzanie zmianą</a:t>
            </a:r>
          </a:p>
          <a:p>
            <a:r>
              <a:rPr lang="pl-PL" dirty="0" smtClean="0"/>
              <a:t>Komunikacja i świadomość</a:t>
            </a:r>
          </a:p>
          <a:p>
            <a:r>
              <a:rPr lang="pl-PL" dirty="0" smtClean="0"/>
              <a:t>Mniej wymogów o charakterze nakazowym</a:t>
            </a:r>
          </a:p>
          <a:p>
            <a:r>
              <a:rPr lang="pl-PL" dirty="0" smtClean="0"/>
              <a:t>Liberalizacja podejścia normatywnego                  do dokumentacji systemowej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7.2 Kompetencje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u="sng" dirty="0" smtClean="0"/>
              <a:t>Organizacja powinna określić:</a:t>
            </a:r>
          </a:p>
          <a:p>
            <a:pPr>
              <a:buFontTx/>
              <a:buChar char="-"/>
            </a:pPr>
            <a:r>
              <a:rPr lang="pl-PL" dirty="0" smtClean="0"/>
              <a:t>Niezbędne kompetencje osób wykonujących pracę</a:t>
            </a:r>
          </a:p>
          <a:p>
            <a:pPr>
              <a:buFontTx/>
              <a:buChar char="-"/>
            </a:pPr>
            <a:r>
              <a:rPr lang="pl-PL" dirty="0" smtClean="0"/>
              <a:t>Osoby muszą mieć odpowiednie uprawnienia (wykształcenie, szkolenie i doświadczenie; uwzględnić należy również wymagania prawne)</a:t>
            </a:r>
          </a:p>
          <a:p>
            <a:pPr>
              <a:buFontTx/>
              <a:buChar char="-"/>
            </a:pPr>
            <a:r>
              <a:rPr lang="pl-PL" dirty="0" smtClean="0"/>
              <a:t>W razie potrzeby muszą podjąć działania, by zdobyć niezbędne kompetencje (</a:t>
            </a:r>
            <a:r>
              <a:rPr lang="pl-PL" b="1" dirty="0" smtClean="0"/>
              <a:t>należy ocenić skuteczność podjętych działań – ocena dostawców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</a:rPr>
              <a:t>Udokumentowane informacje </a:t>
            </a:r>
            <a:r>
              <a:rPr lang="pl-PL" dirty="0" smtClean="0"/>
              <a:t>jako dowód kompetencji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7.3 Uświadamianie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Należy być świadomym:</a:t>
            </a:r>
          </a:p>
          <a:p>
            <a:pPr>
              <a:buFontTx/>
              <a:buChar char="-"/>
            </a:pPr>
            <a:r>
              <a:rPr lang="pl-PL" dirty="0" smtClean="0"/>
              <a:t>Polityki jakości</a:t>
            </a:r>
          </a:p>
          <a:p>
            <a:pPr>
              <a:buFontTx/>
              <a:buChar char="-"/>
            </a:pPr>
            <a:r>
              <a:rPr lang="pl-PL" dirty="0" smtClean="0"/>
              <a:t>Wymagań jakościowych</a:t>
            </a:r>
          </a:p>
          <a:p>
            <a:pPr>
              <a:buFontTx/>
              <a:buChar char="-"/>
            </a:pPr>
            <a:r>
              <a:rPr lang="pl-PL" dirty="0" smtClean="0"/>
              <a:t>Swojego wkładu w skuteczność systemu</a:t>
            </a:r>
          </a:p>
          <a:p>
            <a:pPr>
              <a:buFontTx/>
              <a:buChar char="-"/>
            </a:pPr>
            <a:r>
              <a:rPr lang="pl-PL" dirty="0" smtClean="0"/>
              <a:t>Korzyści z doskonalenia</a:t>
            </a:r>
          </a:p>
          <a:p>
            <a:pPr>
              <a:buFontTx/>
              <a:buChar char="-"/>
            </a:pPr>
            <a:r>
              <a:rPr lang="pl-PL" dirty="0" smtClean="0"/>
              <a:t>Konsekwencji niezgodności z wymaganiami systemu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(dotyczy wszystkich osób wykonujących pracę na rzecz organizacji – outsourcing, nie tylko personelu)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7.4 Komunikacja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Należy zidentyfikować komunikację wewnętrzną i zewnętrzną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Organizacja musi zapewnić mechanikę komunikacji (co, z kim, kto, kiedy, jak), tj.:</a:t>
            </a:r>
          </a:p>
          <a:p>
            <a:pPr>
              <a:buFontTx/>
              <a:buChar char="-"/>
            </a:pPr>
            <a:r>
              <a:rPr lang="pl-PL" dirty="0" smtClean="0"/>
              <a:t>co ma być komunikowane</a:t>
            </a:r>
          </a:p>
          <a:p>
            <a:pPr>
              <a:buFontTx/>
              <a:buChar char="-"/>
            </a:pPr>
            <a:r>
              <a:rPr lang="pl-PL" dirty="0" smtClean="0"/>
              <a:t>z kim należy się komunikować</a:t>
            </a:r>
          </a:p>
          <a:p>
            <a:pPr>
              <a:buFontTx/>
              <a:buChar char="-"/>
            </a:pPr>
            <a:r>
              <a:rPr lang="pl-PL" dirty="0" smtClean="0"/>
              <a:t>kto powinien się komunikować</a:t>
            </a:r>
          </a:p>
          <a:p>
            <a:pPr>
              <a:buFontTx/>
              <a:buChar char="-"/>
            </a:pPr>
            <a:r>
              <a:rPr lang="pl-PL" dirty="0" smtClean="0"/>
              <a:t>procesy, w ramach których komunikowanie powinno się odbywać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(zapisywane w procedurach, innych dokumentach)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7.5.1 Udokumentowane informacje – postanowienia ogólne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Usunięto udokumentowane procedury, zapisy               i dokumenty</a:t>
            </a:r>
          </a:p>
          <a:p>
            <a:r>
              <a:rPr lang="pl-PL" dirty="0" smtClean="0"/>
              <a:t>Integralność, dostępność udokumentowanej informacji</a:t>
            </a:r>
          </a:p>
          <a:p>
            <a:r>
              <a:rPr lang="pl-PL" dirty="0" smtClean="0"/>
              <a:t>Zakres udokumentowanej informacji jest różny  dla organizacji ze względu na wielkość organizacji, rodzaj jej działań, procesów, produktów i usług, złożoność procesów i oddziaływań między nimi oraz ze względu na kompetencje personelu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7.5.2 Udokumentowane informacje – opracowywanie i aktualizowanie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Zapewnienie odpowiedniej identyfikacji informacji (tytuł, data, autor, numer referencyjny)</a:t>
            </a:r>
          </a:p>
          <a:p>
            <a:r>
              <a:rPr lang="pl-PL" dirty="0" smtClean="0"/>
              <a:t>Zapewnienie właściwego formatu informacji  (język, wersję oprogramowania, grafikę) oraz nośnik (papierowy, elektroniczny)</a:t>
            </a:r>
          </a:p>
          <a:p>
            <a:r>
              <a:rPr lang="pl-PL" dirty="0" smtClean="0"/>
              <a:t>Zapewnienie przeglądu i zatwierdzenie pod kątem przydatności i adekwatności</a:t>
            </a:r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7.5.3.1 Udokumentowane informacje – Nadzorowanie udokumentowanych informacji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b="1" dirty="0" smtClean="0"/>
              <a:t>Wymagania dla nadzoru</a:t>
            </a:r>
          </a:p>
          <a:p>
            <a:pPr>
              <a:buNone/>
            </a:pPr>
            <a:r>
              <a:rPr lang="pl-PL" dirty="0" smtClean="0"/>
              <a:t>	Udokumentowane informacje powinny być nadzorowane w celu zapewnienia, że są one dostępne i nadają się do zastosowania tam, gdzie są potrzebne i gdy są potrzebne. Powinny być odpowiednio chronione (przed utratą poufności, niewłaściwym użyciem, utratą integralności)</a:t>
            </a:r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7.5.3.2 Udokumentowane informacje – Nadzorowanie udokumentowanych informacji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b="1" dirty="0" smtClean="0"/>
              <a:t>Wymagania dla zapisów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u="sng" dirty="0" smtClean="0"/>
              <a:t>Organizacja powinna uwzględnić następujące działania (jeśli ma to zastosowanie):</a:t>
            </a:r>
          </a:p>
          <a:p>
            <a:pPr>
              <a:buFontTx/>
              <a:buChar char="-"/>
            </a:pPr>
            <a:r>
              <a:rPr lang="pl-PL" dirty="0" smtClean="0"/>
              <a:t>dystrybucję, dostęp, wyszukiwanie i wykorzystanie</a:t>
            </a:r>
          </a:p>
          <a:p>
            <a:pPr>
              <a:buFontTx/>
              <a:buChar char="-"/>
            </a:pPr>
            <a:r>
              <a:rPr lang="pl-PL" dirty="0" smtClean="0"/>
              <a:t>przechowywanie i zabezpieczenie, z zapewnieniem czytelności</a:t>
            </a:r>
          </a:p>
          <a:p>
            <a:pPr>
              <a:buFontTx/>
              <a:buChar char="-"/>
            </a:pPr>
            <a:r>
              <a:rPr lang="pl-PL" dirty="0" smtClean="0"/>
              <a:t>nadzorowanie zmian</a:t>
            </a:r>
          </a:p>
          <a:p>
            <a:pPr>
              <a:buFontTx/>
              <a:buChar char="-"/>
            </a:pPr>
            <a:r>
              <a:rPr lang="pl-PL" dirty="0" smtClean="0"/>
              <a:t>zachowanie i likwidację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(informacja z zewnątrz – nadzorujemy – przechowujemy)</a:t>
            </a: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8.1 Działanie operacyjne – Planowanie            i nadzór nad działaniami operacyjnymi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/>
              <a:t>Organizacja powinna zaplanować, wdrożyć i nadzorować procesy oraz wdrożyć działania poprzez:</a:t>
            </a:r>
          </a:p>
          <a:p>
            <a:pPr>
              <a:buFontTx/>
              <a:buChar char="-"/>
            </a:pPr>
            <a:r>
              <a:rPr lang="pl-PL" sz="1800" dirty="0" smtClean="0"/>
              <a:t>określenie wymagań dla produktów i usług</a:t>
            </a:r>
          </a:p>
          <a:p>
            <a:pPr>
              <a:buFontTx/>
              <a:buChar char="-"/>
            </a:pPr>
            <a:r>
              <a:rPr lang="pl-PL" sz="1800" dirty="0" smtClean="0"/>
              <a:t>ustanowienie kryteriów dla procesów i dla akceptacji produktów i usług</a:t>
            </a:r>
          </a:p>
          <a:p>
            <a:pPr>
              <a:buFontTx/>
              <a:buChar char="-"/>
            </a:pPr>
            <a:r>
              <a:rPr lang="pl-PL" sz="1800" dirty="0" smtClean="0"/>
              <a:t>określenie niezbędnych zasobów</a:t>
            </a:r>
          </a:p>
          <a:p>
            <a:pPr>
              <a:buFontTx/>
              <a:buChar char="-"/>
            </a:pPr>
            <a:r>
              <a:rPr lang="pl-PL" sz="1800" dirty="0" smtClean="0"/>
              <a:t>nadzór nad procesami zgodny z kryteriami</a:t>
            </a:r>
          </a:p>
          <a:p>
            <a:pPr>
              <a:buFontTx/>
              <a:buChar char="-"/>
            </a:pPr>
            <a:r>
              <a:rPr lang="pl-PL" sz="1800" b="1" dirty="0" smtClean="0"/>
              <a:t>utrzymywanie </a:t>
            </a:r>
            <a:r>
              <a:rPr lang="pl-PL" sz="1800" b="1" dirty="0" smtClean="0">
                <a:solidFill>
                  <a:srgbClr val="FF0000"/>
                </a:solidFill>
              </a:rPr>
              <a:t>udokumentowanych informacji </a:t>
            </a:r>
            <a:r>
              <a:rPr lang="pl-PL" sz="1800" b="1" dirty="0" smtClean="0"/>
              <a:t>w stopniu niezbędnym, by:</a:t>
            </a:r>
          </a:p>
          <a:p>
            <a:pPr>
              <a:buNone/>
            </a:pPr>
            <a:r>
              <a:rPr lang="pl-PL" sz="1800" b="1" dirty="0" smtClean="0"/>
              <a:t>	1) wiedzieć, że procesy realizowano zgodnie z planem</a:t>
            </a:r>
          </a:p>
          <a:p>
            <a:pPr>
              <a:buNone/>
            </a:pPr>
            <a:r>
              <a:rPr lang="pl-PL" sz="1800" b="1" dirty="0" smtClean="0"/>
              <a:t>	2) wykazać zgodność produktów i usług z wymaganiami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Organizacja powinna nadzorować zaplanowane zmiany i poddawać przeglądom następstwa niezmierzonych zmian (dla zmniejszenia niekorzystnych efektów).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Organizacja powinna nadzorować procesy zlecone na zewnątrz.</a:t>
            </a:r>
            <a:endParaRPr lang="pl-PL" sz="1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8.2.1 Określenie wymagań dla produktów i usług – Komunikacja z klientem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/>
              <a:t>Należy określić sposoby komunikowania się z klientem                    w odniesieniu do:</a:t>
            </a:r>
          </a:p>
          <a:p>
            <a:pPr>
              <a:buFontTx/>
              <a:buChar char="-"/>
            </a:pPr>
            <a:r>
              <a:rPr lang="pl-PL" dirty="0" smtClean="0"/>
              <a:t>informacji odnoszących się do produktów i usług</a:t>
            </a:r>
          </a:p>
          <a:p>
            <a:pPr>
              <a:buFontTx/>
              <a:buChar char="-"/>
            </a:pPr>
            <a:r>
              <a:rPr lang="pl-PL" dirty="0" smtClean="0"/>
              <a:t>zapytań, umów lub obsługi zamówień</a:t>
            </a:r>
          </a:p>
          <a:p>
            <a:pPr>
              <a:buFontTx/>
              <a:buChar char="-"/>
            </a:pPr>
            <a:r>
              <a:rPr lang="pl-PL" dirty="0" smtClean="0"/>
              <a:t>uzyskanie informacji od klientów (w tym skarg)</a:t>
            </a:r>
          </a:p>
          <a:p>
            <a:pPr>
              <a:buFontTx/>
              <a:buChar char="-"/>
            </a:pPr>
            <a:r>
              <a:rPr lang="pl-PL" dirty="0" smtClean="0"/>
              <a:t>obsługi i traktowania własności klienta (jeśli ta występuje)</a:t>
            </a:r>
          </a:p>
          <a:p>
            <a:pPr>
              <a:buFontTx/>
              <a:buChar char="-"/>
            </a:pPr>
            <a:r>
              <a:rPr lang="pl-PL" dirty="0" smtClean="0"/>
              <a:t>szczegółowych wymagań dla działań interwencyjnych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(Przegląd dowodów komunikacji z klientem; proces komunikacji z klientem musi być nadzorowany zgodnie                 z planem)</a:t>
            </a:r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8.2.2 Określenie wymagań dla produktów i usług – Określenie wymagań dotyczących produktów i usług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Ustalenie wymagań dla produktów i usług, które mają być oferowane klientom.</a:t>
            </a:r>
          </a:p>
          <a:p>
            <a:r>
              <a:rPr lang="pl-PL" dirty="0" smtClean="0"/>
              <a:t>Organizacja zapewnia, że wymagania dla produktów i usług są określone (uznane za konieczne przez organizację, obowiązujące wymagania prawne)</a:t>
            </a:r>
          </a:p>
          <a:p>
            <a:r>
              <a:rPr lang="pl-PL" dirty="0" smtClean="0"/>
              <a:t>Organizacja zapewnia, że posiada zdolność do spełnienia określonych wymagań i rozwiązywania roszczeń względem produktów i usług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Ujednolicenie norm systemu zarządzania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Wspólna wizja w odniesieniu do norm systemów zarządzania</a:t>
            </a:r>
          </a:p>
          <a:p>
            <a:r>
              <a:rPr lang="pl-PL" dirty="0" smtClean="0"/>
              <a:t>Wspólna struktura dla norm systemów zarządzania</a:t>
            </a:r>
          </a:p>
          <a:p>
            <a:r>
              <a:rPr lang="pl-PL" dirty="0" smtClean="0"/>
              <a:t>Struktura oparta o cykl PDCA</a:t>
            </a:r>
          </a:p>
          <a:p>
            <a:r>
              <a:rPr lang="pl-PL" dirty="0" smtClean="0"/>
              <a:t>Identyczne tytuły rozdziałów, podrozdziałów</a:t>
            </a:r>
          </a:p>
          <a:p>
            <a:r>
              <a:rPr lang="pl-PL" dirty="0" smtClean="0"/>
              <a:t>Podstawowe terminy i definicje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8.2.3 Określenie wymagań dla produktów i usług – Przegląd wymagań dotyczących produktów i usług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37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dirty="0" smtClean="0"/>
              <a:t>Organizacja powinna dokonywać przeglądu:</a:t>
            </a:r>
          </a:p>
          <a:p>
            <a:pPr>
              <a:buFontTx/>
              <a:buChar char="-"/>
            </a:pPr>
            <a:r>
              <a:rPr lang="pl-PL" sz="1600" dirty="0" smtClean="0"/>
              <a:t>wymagań określonych przez klienta (w tym wymagania dotyczące dostawy i po dostawie)</a:t>
            </a:r>
          </a:p>
          <a:p>
            <a:pPr>
              <a:buFontTx/>
              <a:buChar char="-"/>
            </a:pPr>
            <a:r>
              <a:rPr lang="pl-PL" sz="1600" dirty="0" smtClean="0"/>
              <a:t>wymagań nie podanych przez klienta, ale niezbędnych do określonego zastosowania</a:t>
            </a:r>
          </a:p>
          <a:p>
            <a:pPr>
              <a:buFontTx/>
              <a:buChar char="-"/>
            </a:pPr>
            <a:r>
              <a:rPr lang="pl-PL" sz="1600" dirty="0" smtClean="0"/>
              <a:t>dodatkowych wymagań prawnych dotyczących produktów lub usług</a:t>
            </a:r>
          </a:p>
          <a:p>
            <a:pPr>
              <a:buFontTx/>
              <a:buChar char="-"/>
            </a:pPr>
            <a:r>
              <a:rPr lang="pl-PL" sz="1600" dirty="0" smtClean="0"/>
              <a:t>wymagań umów lub zamówień różniących się od tych wcześniej wyrażonych</a:t>
            </a:r>
          </a:p>
          <a:p>
            <a:pPr>
              <a:buFontTx/>
              <a:buChar char="-"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Wymagania te mogą wynikać również z oczekiwań stron zainteresowanych.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b="1" dirty="0" smtClean="0"/>
              <a:t>W przypadku, gdy klient nie dostarcza udokumentowanego oświadczenia o swoich wymaganiach, wówczas jego wymagania powinny być potwierdzone przez organizację przed przyjęciem.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Udokumentowane informacje</a:t>
            </a:r>
            <a:r>
              <a:rPr lang="pl-PL" sz="1600" dirty="0" smtClean="0"/>
              <a:t> dotyczące wyników przeglądów wymagań i zmienionych wymagań.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 przypadku gdy wymagania są zmieniane, to organizacja zapewnia, ze </a:t>
            </a:r>
            <a:r>
              <a:rPr lang="pl-PL" sz="1600" u="sng" dirty="0" smtClean="0"/>
              <a:t>personel jest świadomy zmiany wymagania.</a:t>
            </a:r>
          </a:p>
          <a:p>
            <a:pPr>
              <a:buNone/>
            </a:pPr>
            <a:endParaRPr lang="pl-PL" sz="16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8.3.1 Projektowanie i rozwój produktów i usług - ogólnie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Projektowanie = zaprojektowanie nowej usługi, nowego produktu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Należy prowadzić proces projektowania i rozwoju w przypadku, gdy wymagania produktu i usług nie są ustalone i zdefiniowane przez klienta lub inne zainteresowane strony w precyzyjny sposób.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Jeśli mamy źródło odniesienia w przepisach prawnych, to mamy projektowanie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Można zdecydować się na rozważenie wymagań 8.3 i 8.5 łącznie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Udokumentowane informacje – dowód, że wymagania projektowe zostały spełnione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8.3.2 Projektowanie i rozwój produktów i usług – planowanie projektowania i rozwoju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(udokumentowane informacje)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u="sng" dirty="0" smtClean="0"/>
              <a:t>Należy wziąć pod uwagę :</a:t>
            </a:r>
          </a:p>
          <a:p>
            <a:r>
              <a:rPr lang="pl-PL" dirty="0" smtClean="0"/>
              <a:t>Charakter, czas trwania i złożoność projektu</a:t>
            </a:r>
          </a:p>
          <a:p>
            <a:r>
              <a:rPr lang="pl-PL" dirty="0" smtClean="0"/>
              <a:t>Wymogi, które określają poszczególne etapy projektu</a:t>
            </a:r>
          </a:p>
          <a:p>
            <a:r>
              <a:rPr lang="pl-PL" dirty="0" smtClean="0"/>
              <a:t>Wymagane opinie</a:t>
            </a:r>
          </a:p>
          <a:p>
            <a:r>
              <a:rPr lang="pl-PL" dirty="0" smtClean="0"/>
              <a:t>Czynności, kompetencje i strony zaangażowane</a:t>
            </a:r>
          </a:p>
          <a:p>
            <a:r>
              <a:rPr lang="pl-PL" dirty="0" smtClean="0"/>
              <a:t>Potrzebę kontrolowania powiązań miedzy jednostkami i osobami zaangażowanymi</a:t>
            </a:r>
          </a:p>
          <a:p>
            <a:r>
              <a:rPr lang="pl-PL" dirty="0" smtClean="0"/>
              <a:t>Potrzebę zaangażowania grup klientów i użytkowników 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8.3.3 Projektowanie i rozwój produktów i usług – Wejście do projektowania i rozwoju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u="sng" dirty="0" smtClean="0"/>
              <a:t>Ważne:</a:t>
            </a:r>
          </a:p>
          <a:p>
            <a:r>
              <a:rPr lang="pl-PL" dirty="0" smtClean="0"/>
              <a:t>są oczekiwania stron zainteresowanych</a:t>
            </a:r>
          </a:p>
          <a:p>
            <a:r>
              <a:rPr lang="pl-PL" dirty="0" smtClean="0"/>
              <a:t>jest uwzględnienie zasobów wewnętrznych i zewnętrznych</a:t>
            </a:r>
          </a:p>
          <a:p>
            <a:r>
              <a:rPr lang="pl-PL" dirty="0" smtClean="0"/>
              <a:t>jest uwzględnienie potencjalnych skutków awarii</a:t>
            </a:r>
          </a:p>
          <a:p>
            <a:r>
              <a:rPr lang="pl-PL" dirty="0" smtClean="0"/>
              <a:t>jest uwzględnienie charakteru produktów i usług</a:t>
            </a:r>
          </a:p>
          <a:p>
            <a:endParaRPr lang="pl-PL" dirty="0" smtClean="0"/>
          </a:p>
          <a:p>
            <a:pPr>
              <a:buNone/>
            </a:pPr>
            <a:r>
              <a:rPr lang="pl-PL" u="sng" dirty="0" smtClean="0"/>
              <a:t>Należy określić:</a:t>
            </a:r>
          </a:p>
          <a:p>
            <a:pPr>
              <a:buFontTx/>
              <a:buChar char="-"/>
            </a:pPr>
            <a:r>
              <a:rPr lang="pl-PL" dirty="0" smtClean="0"/>
              <a:t>wymagania dla produktów i usług</a:t>
            </a:r>
          </a:p>
          <a:p>
            <a:pPr>
              <a:buFontTx/>
              <a:buChar char="-"/>
            </a:pPr>
            <a:r>
              <a:rPr lang="pl-PL" dirty="0" smtClean="0"/>
              <a:t>wymagania prawne</a:t>
            </a:r>
          </a:p>
          <a:p>
            <a:pPr>
              <a:buFontTx/>
              <a:buChar char="-"/>
            </a:pPr>
            <a:r>
              <a:rPr lang="pl-PL" dirty="0" smtClean="0"/>
              <a:t>kodeksy postępowania, do których wdrożenia organizacja się zobowiązała</a:t>
            </a:r>
          </a:p>
          <a:p>
            <a:pPr>
              <a:buFontTx/>
              <a:buChar char="-"/>
            </a:pPr>
            <a:r>
              <a:rPr lang="pl-PL" dirty="0" smtClean="0"/>
              <a:t>wewnętrzne i zewnętrzne zasoby</a:t>
            </a:r>
          </a:p>
          <a:p>
            <a:pPr>
              <a:buFontTx/>
              <a:buChar char="-"/>
            </a:pPr>
            <a:r>
              <a:rPr lang="pl-PL" dirty="0" smtClean="0"/>
              <a:t>potencjalne skutki awarii</a:t>
            </a:r>
          </a:p>
          <a:p>
            <a:pPr>
              <a:buFontTx/>
              <a:buChar char="-"/>
            </a:pPr>
            <a:r>
              <a:rPr lang="pl-PL" dirty="0" smtClean="0"/>
              <a:t>oczekiwany poziom kontroli 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(wejścia powinny być adekwatne względem celów, kompletne i jednoznaczne; konflikty między wejściami powinny być rozstrzygnięte)</a:t>
            </a: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8.3.4 Projektowanie i rozwój produktów i usług – Nadzór nad projektowaniem i rozwojem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u="sng" dirty="0" smtClean="0"/>
              <a:t>Sposoby nadzoru mają zapewnić, że:</a:t>
            </a:r>
          </a:p>
          <a:p>
            <a:pPr>
              <a:buFontTx/>
              <a:buChar char="-"/>
            </a:pPr>
            <a:r>
              <a:rPr lang="pl-PL" dirty="0" smtClean="0"/>
              <a:t>wyniki, które mają być osiągnięte są jasno określone</a:t>
            </a:r>
          </a:p>
          <a:p>
            <a:pPr>
              <a:buFontTx/>
              <a:buChar char="-"/>
            </a:pPr>
            <a:r>
              <a:rPr lang="pl-PL" dirty="0" smtClean="0"/>
              <a:t>projektowanie jest prowadzone zgodnie z prawem</a:t>
            </a:r>
          </a:p>
          <a:p>
            <a:pPr>
              <a:buFontTx/>
              <a:buChar char="-"/>
            </a:pPr>
            <a:r>
              <a:rPr lang="pl-PL" dirty="0" smtClean="0"/>
              <a:t>weryfikację przeprowadza się w celu zapewnienia, że wyjścia z projektowania spełniły projekt oraz wymogi wejściowe</a:t>
            </a:r>
          </a:p>
          <a:p>
            <a:pPr>
              <a:buFontTx/>
              <a:buChar char="-"/>
            </a:pPr>
            <a:r>
              <a:rPr lang="pl-PL" dirty="0" smtClean="0"/>
              <a:t>zatwierdzenie przeprowadzone w celu zapewnienia, że otrzymane produkty i usługi są w stanie sprostać wymaganiom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(w normie ISO 9001:2008 – walidacja)</a:t>
            </a: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8.3.5 Projektowanie i rozwój produktów i usług – Wyjście z projektowania i rozwoju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u="sng" dirty="0" smtClean="0"/>
              <a:t>Organizacja powinna zapewnić, ze wyjścia:</a:t>
            </a:r>
          </a:p>
          <a:p>
            <a:pPr>
              <a:buFontTx/>
              <a:buChar char="-"/>
            </a:pPr>
            <a:r>
              <a:rPr lang="pl-PL" dirty="0" smtClean="0"/>
              <a:t>spełniają wymagania wejściowe</a:t>
            </a:r>
          </a:p>
          <a:p>
            <a:pPr>
              <a:buFontTx/>
              <a:buChar char="-"/>
            </a:pPr>
            <a:r>
              <a:rPr lang="pl-PL" dirty="0" smtClean="0"/>
              <a:t>są odpowiednie dla procesów</a:t>
            </a:r>
          </a:p>
          <a:p>
            <a:pPr>
              <a:buFontTx/>
              <a:buChar char="-"/>
            </a:pPr>
            <a:r>
              <a:rPr lang="pl-PL" dirty="0" smtClean="0"/>
              <a:t>zawierają odniesienia i wymogi do monitorowania, pomiaru i kryteria kwalifikacji</a:t>
            </a:r>
          </a:p>
          <a:p>
            <a:pPr>
              <a:buFontTx/>
              <a:buChar char="-"/>
            </a:pPr>
            <a:r>
              <a:rPr lang="pl-PL" dirty="0" smtClean="0"/>
              <a:t>zapewniają, że projekty produktu lub usługi są odpowiednie do zamierzonego celu i bezpiecznego użytkowania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(udokumentowane informacje)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8.3.6 Projektowanie i rozwój produktów i usług – Zmiany w projektowaniu i rozwoju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Organizacja dokonuje przeglądu, kontroli i identyfikacji zmian wprowadzonych do projektowania, aby wykluczyć niekorzystny wpływ na zgodność z wymaganiami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Uwzględniając zmiany w projektowaniu należy zwrócić uwagę na wymagania dotyczące działań po dostawie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Udokumentowane informacje – zmiany w projektowaniu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8.4.1 Nadzorowanie dostarczanych z zewnątrz produktów i usług – Postanowienia ogólne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6800" dirty="0" smtClean="0"/>
              <a:t>Organizacja powinna zapewnić, że produkty, procesy i usługi dostarczone z zewnątrz są zgodne z wymaganiami.</a:t>
            </a:r>
          </a:p>
          <a:p>
            <a:pPr>
              <a:buNone/>
            </a:pPr>
            <a:endParaRPr lang="pl-PL" sz="6800" dirty="0" smtClean="0"/>
          </a:p>
          <a:p>
            <a:pPr>
              <a:buNone/>
            </a:pPr>
            <a:r>
              <a:rPr lang="pl-PL" sz="6800" u="sng" dirty="0" smtClean="0"/>
              <a:t>Należy nadzorować produkty i usługi dostarczone z zewnątrz wtedy, gdy:</a:t>
            </a:r>
          </a:p>
          <a:p>
            <a:pPr>
              <a:buFontTx/>
              <a:buChar char="-"/>
            </a:pPr>
            <a:r>
              <a:rPr lang="pl-PL" sz="6800" dirty="0" smtClean="0"/>
              <a:t>Produkty i usługi są dostarczone przez zewnętrznych dostawców dla własnych produktów i usług</a:t>
            </a:r>
          </a:p>
          <a:p>
            <a:pPr>
              <a:buFontTx/>
              <a:buChar char="-"/>
            </a:pPr>
            <a:r>
              <a:rPr lang="pl-PL" sz="6800" dirty="0" smtClean="0"/>
              <a:t>Produkty i usługi są dostarczane przez dostawców zewnętrznych bezpośrednio do klientów</a:t>
            </a:r>
          </a:p>
          <a:p>
            <a:pPr>
              <a:buFontTx/>
              <a:buChar char="-"/>
            </a:pPr>
            <a:r>
              <a:rPr lang="pl-PL" sz="6800" dirty="0" smtClean="0"/>
              <a:t>Proces lub część procesu prowadzone są przez firmę zewnętrzną na zasadzie outsourcingu lub realizowanej funkcji</a:t>
            </a:r>
          </a:p>
          <a:p>
            <a:pPr>
              <a:buNone/>
            </a:pPr>
            <a:endParaRPr lang="pl-PL" sz="6800" dirty="0" smtClean="0"/>
          </a:p>
          <a:p>
            <a:pPr>
              <a:buNone/>
            </a:pPr>
            <a:r>
              <a:rPr lang="pl-PL" sz="6800" dirty="0" smtClean="0"/>
              <a:t>Organizacja ustanawia i stosuje kryteria oceny, wyboru, monitorowania wyników                            i ponownej oceny zewnętrznych dostawców na podstawie ich zdolności do prowadzenia procesów i dostarczania produktów i usług, z określonymi wymaganiami (jeśli trzeba realizować audity zewnętrzne, to je realizujemy; elementy nadzoru wpisujemy w umowach)</a:t>
            </a:r>
          </a:p>
          <a:p>
            <a:pPr>
              <a:buNone/>
            </a:pPr>
            <a:endParaRPr lang="pl-PL" sz="6800" dirty="0" smtClean="0"/>
          </a:p>
          <a:p>
            <a:pPr>
              <a:buNone/>
            </a:pPr>
            <a:r>
              <a:rPr lang="pl-PL" sz="6800" dirty="0" smtClean="0"/>
              <a:t>(Organizacja zachowuje </a:t>
            </a:r>
            <a:r>
              <a:rPr lang="pl-PL" sz="6800" dirty="0" smtClean="0">
                <a:solidFill>
                  <a:srgbClr val="FF0000"/>
                </a:solidFill>
              </a:rPr>
              <a:t>udokumentowane informacje </a:t>
            </a:r>
            <a:r>
              <a:rPr lang="pl-PL" sz="6800" dirty="0" smtClean="0"/>
              <a:t>o wynikach oceny, monitorowania              i ponownej oceny dostawców zewnętrznych)</a:t>
            </a:r>
          </a:p>
          <a:p>
            <a:pPr>
              <a:buNone/>
            </a:pPr>
            <a:endParaRPr lang="pl-PL" sz="6800" dirty="0" smtClean="0"/>
          </a:p>
          <a:p>
            <a:pPr>
              <a:buNone/>
            </a:pPr>
            <a:r>
              <a:rPr lang="pl-PL" sz="6800" dirty="0" smtClean="0"/>
              <a:t>Nie ma wymogu, by robić listę kwalifikowanych dostawców</a:t>
            </a:r>
          </a:p>
          <a:p>
            <a:pPr>
              <a:buNone/>
            </a:pPr>
            <a:endParaRPr lang="pl-PL" sz="6800" dirty="0" smtClean="0"/>
          </a:p>
          <a:p>
            <a:pPr>
              <a:buNone/>
            </a:pPr>
            <a:r>
              <a:rPr lang="pl-PL" sz="6800" dirty="0" smtClean="0"/>
              <a:t>(zidentyfikuj, co chcemy kupić, jeśli kupujemy, to dokonujemy oceny jakościowej)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8.4.2 Nadzorowanie dostarczanych z zewnątrz produktów                 i usług – Rodzaj i zakres nadzoru nad dostawcami zewnętrznymi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Nadzór nad dostarczonymi z zewnątrz procesami, produktami, usługami, gdyż mimo tego, że zostały one zlecone do </a:t>
            </a:r>
            <a:r>
              <a:rPr lang="pl-PL" u="sng" dirty="0" smtClean="0"/>
              <a:t>zewnętrznego dostawy</a:t>
            </a:r>
            <a:r>
              <a:rPr lang="pl-PL" dirty="0" smtClean="0"/>
              <a:t>, to pozostają w zakresie systemu zarządzania jakością</a:t>
            </a:r>
          </a:p>
          <a:p>
            <a:r>
              <a:rPr lang="pl-PL" dirty="0" smtClean="0"/>
              <a:t>Należy określić monitorowanie adresowane do usługodawcy zewnętrznego</a:t>
            </a:r>
          </a:p>
          <a:p>
            <a:r>
              <a:rPr lang="pl-PL" dirty="0" smtClean="0"/>
              <a:t>Cel weryfikacji – zapewnienie, że zewnętrzne procesy, produkty i usługi nie mają niekorzystnego wpływu na zdolność organizacji do dostarczenia produktów i usług zgodnych dla klientów, spełniających wymogi prawne</a:t>
            </a:r>
          </a:p>
          <a:p>
            <a:r>
              <a:rPr lang="pl-PL" dirty="0" smtClean="0"/>
              <a:t>Zakupy mają spełniać potrzeby organizacji (nie tylko koszty są ważne), stąd </a:t>
            </a:r>
            <a:r>
              <a:rPr lang="pl-PL" u="sng" dirty="0" smtClean="0"/>
              <a:t>nacisk na monitorowanie dostaw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8.4.3 Nadzorowanie dostarczanych z zewnątrz produktów                  i usług – Informacje dla zewnętrznych dostawców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Organizacja powinna powiadomić zewnętrznych dostawców:</a:t>
            </a:r>
          </a:p>
          <a:p>
            <a:pPr>
              <a:buFontTx/>
              <a:buChar char="-"/>
            </a:pPr>
            <a:r>
              <a:rPr lang="pl-PL" dirty="0" smtClean="0"/>
              <a:t>Produktach i usługach, które mają być dostarczone lub procesach, które mają zostać wykonane</a:t>
            </a:r>
          </a:p>
          <a:p>
            <a:pPr>
              <a:buFontTx/>
              <a:buChar char="-"/>
            </a:pPr>
            <a:r>
              <a:rPr lang="pl-PL" dirty="0" smtClean="0"/>
              <a:t>Jak będzie wyglądało zatwierdzenie / zwolnienie produktów, usług</a:t>
            </a:r>
          </a:p>
          <a:p>
            <a:pPr>
              <a:buFontTx/>
              <a:buChar char="-"/>
            </a:pPr>
            <a:r>
              <a:rPr lang="pl-PL" dirty="0" smtClean="0"/>
              <a:t>Kompetencje personelu, w tym niezbędne kwalifikacje</a:t>
            </a:r>
          </a:p>
          <a:p>
            <a:pPr>
              <a:buFontTx/>
              <a:buChar char="-"/>
            </a:pPr>
            <a:r>
              <a:rPr lang="pl-PL" dirty="0" smtClean="0"/>
              <a:t>Interakcje dostawców z systemem zarządzania jakością</a:t>
            </a:r>
          </a:p>
          <a:p>
            <a:pPr>
              <a:buFontTx/>
              <a:buChar char="-"/>
            </a:pPr>
            <a:r>
              <a:rPr lang="pl-PL" dirty="0" smtClean="0"/>
              <a:t>Nadzór i monitorowanie  wyników dostawcy stosowane przez organizację</a:t>
            </a:r>
          </a:p>
          <a:p>
            <a:pPr>
              <a:buFontTx/>
              <a:buChar char="-"/>
            </a:pPr>
            <a:r>
              <a:rPr lang="pl-PL" dirty="0" smtClean="0"/>
              <a:t>Działania weryfikacyjne, które organizacja lub klient zamierza przeprowadzić w siedzibie dostawcy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Organizacja powinna zapewnić  adekwatność wyspecyfikowanych wymagań przed ich dostarczeniem do dostawcy </a:t>
            </a:r>
            <a:r>
              <a:rPr lang="pl-PL" dirty="0" smtClean="0"/>
              <a:t>(należy przejrzeć nasze wymagania przed ich wysłaniem do dostawcy)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 rewizji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Pozostaje zasada stosowania normy niezależnie od charakteru organizacji</a:t>
            </a:r>
          </a:p>
          <a:p>
            <a:r>
              <a:rPr lang="pl-PL" dirty="0" smtClean="0"/>
              <a:t>Zakres stosowania bez zmian (cel)</a:t>
            </a:r>
          </a:p>
          <a:p>
            <a:r>
              <a:rPr lang="pl-PL" dirty="0" smtClean="0"/>
              <a:t>Ustanowienie na kolejne 10 lat</a:t>
            </a:r>
          </a:p>
          <a:p>
            <a:r>
              <a:rPr lang="pl-PL" dirty="0" smtClean="0"/>
              <a:t>Odzwierciedlenie rosnącej  złożoności otoczenia, w którym działają organizacje</a:t>
            </a:r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8.5.1 Produkcja i świadczenie usługi – Nadzór nad produkcją i świadczeniem usługi 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8000" dirty="0" smtClean="0"/>
              <a:t>Organizacja wykonuje produkcję i dostarczenie usług tylko </a:t>
            </a:r>
            <a:r>
              <a:rPr lang="pl-PL" sz="8000" u="sng" dirty="0" smtClean="0"/>
              <a:t>w warunkach nadzorowanych</a:t>
            </a:r>
            <a:r>
              <a:rPr lang="pl-PL" sz="8000" dirty="0" smtClean="0"/>
              <a:t>. </a:t>
            </a:r>
            <a:r>
              <a:rPr lang="pl-PL" sz="8000" u="sng" dirty="0" smtClean="0"/>
              <a:t>Dotyczy to także dostawy i działań po dostawie</a:t>
            </a:r>
            <a:r>
              <a:rPr lang="pl-PL" sz="8000" dirty="0" smtClean="0"/>
              <a:t>:</a:t>
            </a:r>
          </a:p>
          <a:p>
            <a:pPr>
              <a:buFontTx/>
              <a:buChar char="-"/>
            </a:pPr>
            <a:r>
              <a:rPr lang="pl-PL" sz="8000" dirty="0" smtClean="0"/>
              <a:t>dostępność udokumentowanych informacji, które określają właściwości produktów i usług</a:t>
            </a:r>
          </a:p>
          <a:p>
            <a:pPr>
              <a:buFontTx/>
              <a:buChar char="-"/>
            </a:pPr>
            <a:r>
              <a:rPr lang="pl-PL" sz="8000" dirty="0" smtClean="0"/>
              <a:t>dostępność udokumentowanych informacji, które określają działania do wykonania i do osiągnięcia wyników</a:t>
            </a:r>
          </a:p>
          <a:p>
            <a:pPr>
              <a:buFontTx/>
              <a:buChar char="-"/>
            </a:pPr>
            <a:r>
              <a:rPr lang="pl-PL" sz="8000" dirty="0" smtClean="0"/>
              <a:t>monitorowanie i pomiary w odpowiednich etapach działań (kryteria kontroli procesu, kryteria wyjścia, kryteria akceptacji dla produktu)</a:t>
            </a:r>
          </a:p>
          <a:p>
            <a:pPr>
              <a:buFontTx/>
              <a:buChar char="-"/>
            </a:pPr>
            <a:r>
              <a:rPr lang="pl-PL" sz="8000" dirty="0" smtClean="0"/>
              <a:t>kontrola infrastruktury i środowiska procesu</a:t>
            </a:r>
          </a:p>
          <a:p>
            <a:pPr>
              <a:buFontTx/>
              <a:buChar char="-"/>
            </a:pPr>
            <a:r>
              <a:rPr lang="pl-PL" sz="8000" dirty="0" smtClean="0"/>
              <a:t>dostępność i wykorzystanie monitorowania i środków pomiarowych</a:t>
            </a:r>
          </a:p>
          <a:p>
            <a:pPr>
              <a:buFontTx/>
              <a:buChar char="-"/>
            </a:pPr>
            <a:r>
              <a:rPr lang="pl-PL" sz="8000" dirty="0" smtClean="0"/>
              <a:t>kompetencje i kwalifikacje osób (nadrzędność kompetencji nad kwalifikacjami)</a:t>
            </a:r>
          </a:p>
          <a:p>
            <a:pPr>
              <a:buFontTx/>
              <a:buChar char="-"/>
            </a:pPr>
            <a:r>
              <a:rPr lang="pl-PL" sz="8000" dirty="0" smtClean="0"/>
              <a:t>zatwierdzanie i walidacje zdolności do osiągania zaplanowanych wyników, gdy uzyskany wynik nie może być zweryfikowany przez późniejsze monitorowania i pomiary </a:t>
            </a:r>
            <a:r>
              <a:rPr lang="pl-PL" sz="8000" u="sng" dirty="0" smtClean="0"/>
              <a:t>(dawniej 7.5.2)</a:t>
            </a:r>
          </a:p>
          <a:p>
            <a:pPr>
              <a:buFontTx/>
              <a:buChar char="-"/>
            </a:pPr>
            <a:r>
              <a:rPr lang="pl-PL" sz="8000" dirty="0" smtClean="0"/>
              <a:t>wdrażanie produktów i usług, ich zwalnianie, dostawę i działania po dostawie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8.5.2 Produkcja i świadczenie usługi – Identyfikacja i identyfikowalność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Stosowanie odpowiednich oznaczeń, by zidentyfikować wyjścia procesu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przypadku, kiedy wymagana jest identyfikowalność, monitoruje się wyjścia procesu i zachowuje </a:t>
            </a:r>
            <a:r>
              <a:rPr lang="pl-PL" dirty="0" smtClean="0">
                <a:solidFill>
                  <a:srgbClr val="FF0000"/>
                </a:solidFill>
              </a:rPr>
              <a:t>udokumentowane informacje</a:t>
            </a:r>
            <a:r>
              <a:rPr lang="pl-PL" dirty="0" smtClean="0"/>
              <a:t> z tego tytułu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wyjścia procesu – wyniki wszystkich działań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(gdy jest to odpowiednie)</a:t>
            </a:r>
            <a:endParaRPr lang="pl-PL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8.5.3 Produkcja i świadczenie usługi – Własność należąca do klientów lub zewnętrznych dostawców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Sprawowanie opieki nad majątkiem należącym do klienta lub </a:t>
            </a:r>
            <a:r>
              <a:rPr lang="pl-PL" u="sng" dirty="0" smtClean="0"/>
              <a:t>dostawców zewnętrznych </a:t>
            </a:r>
            <a:r>
              <a:rPr lang="pl-PL" dirty="0" smtClean="0"/>
              <a:t>w sytuacji, kiedy własność jest pod kontrolą  organizacji lub używana przez organizację (pod warunkiem jej użycia lub włączenia do produktów i usług)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Gdy własność ta jest niewłaściwie stosowana, utracona, uszkodzona, powiadamia się o tym klienta lub dostawcę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u="sng" dirty="0" smtClean="0"/>
              <a:t>własność klienta </a:t>
            </a:r>
            <a:r>
              <a:rPr lang="pl-PL" dirty="0" smtClean="0"/>
              <a:t>– materiały, komponenty, narzędzia, urządzenia, własność intelektualna (dane osobowe, technologia, patenty)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8.5.4 Produkcja i świadczenie usługi – Zabezpieczenie towarów i usług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Organizacja powinna zabezpieczyć zachowanie wyjścia                    z procesu (wyniki) w zakresie koniecznym do utrzymania zgodności z wymaganiami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Zabezpieczenie może obejmować – identyfikację, przenoszenie, pakowanie, przechowywane, przekazywanie, transport i ochronę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implikacje dla organizacji – kiedy produktami są dane                       i informacje (ryzyko utraty danych i problemy podczas transmisji – subskrypcja strony internetowej, informacje internetowe, dane e-mail, informacje w wiadomościach)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8.5.5 Produkcja i świadczenie usługi – Działania po dostawie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(gdy ma to zastosowanie)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Organizacja powinna spełniać wymagania dla czynności po dostawie związane z produktami i usługami.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Należy rozważyć:</a:t>
            </a:r>
          </a:p>
          <a:p>
            <a:pPr>
              <a:buFontTx/>
              <a:buChar char="-"/>
            </a:pPr>
            <a:r>
              <a:rPr lang="pl-PL" b="1" dirty="0" smtClean="0"/>
              <a:t>ryzyko związane z produktami i usługami</a:t>
            </a:r>
          </a:p>
          <a:p>
            <a:pPr>
              <a:buFontTx/>
              <a:buChar char="-"/>
            </a:pPr>
            <a:r>
              <a:rPr lang="pl-PL" dirty="0" smtClean="0"/>
              <a:t>charakter, obsługę i przeznaczenie produktów i usług</a:t>
            </a:r>
          </a:p>
          <a:p>
            <a:pPr>
              <a:buFontTx/>
              <a:buChar char="-"/>
            </a:pPr>
            <a:r>
              <a:rPr lang="pl-PL" b="1" dirty="0" smtClean="0"/>
              <a:t>opinie klientów (informacja zwrotna)</a:t>
            </a:r>
          </a:p>
          <a:p>
            <a:pPr>
              <a:buFontTx/>
              <a:buChar char="-"/>
            </a:pPr>
            <a:r>
              <a:rPr lang="pl-PL" dirty="0" smtClean="0"/>
              <a:t>wymogi regulacyjne i ustawowe</a:t>
            </a:r>
          </a:p>
          <a:p>
            <a:pPr>
              <a:buFontTx/>
              <a:buChar char="-"/>
            </a:pPr>
            <a:r>
              <a:rPr lang="pl-PL" dirty="0" smtClean="0"/>
              <a:t>Potencjalne niepożądane skutki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Działania po dostawie mogą obejmować działania w ramach przepisów gwarancyjnych, zobowiązań umownych (konserwacja, usługi dodatkowe – recykling, ostateczne unieszkodliwienie)</a:t>
            </a:r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8.5.6 Produkcja i świadczenie usługi – Nadzór nad zmianami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Jeśli uznaje się, że organizacja musi dokonać nieplanowanych zmian procesów w celu dostosowania do określonych wymagań, to te zmiany muszą być dokonane w sposób nadzorowany i umożliwiający identyfikowalność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Dokonywanie przeglądu i nadzoru niezaplanowanych zmian (np. zewnętrzne przepisy prawne)</a:t>
            </a: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(udokumentowane informacje – wyniki przeglądu, pracownicy zezwalający na zmianę, niezbędne działania)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8.6 Zwalnianie produktów i usług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Organizacja powinna wdrożyć zaplanowane rozwiązania na odpowiednich etapach w celu sprawdzenia, czy wymagania dotyczące produktów i usług zostały spełnione. </a:t>
            </a:r>
          </a:p>
          <a:p>
            <a:pPr>
              <a:buFontTx/>
              <a:buChar char="-"/>
            </a:pPr>
            <a:r>
              <a:rPr lang="pl-PL" dirty="0" smtClean="0"/>
              <a:t>Kryteria akceptacji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Zwolnienie nie może być kontynuowane, aż planowane ustalenia nie zostały pomyślnie zakończone (chyba że nastąpiło zwolnienie zatwierdzone przez właściwy organ  lub przez klienta)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udokumentowane informacje – identyfikowalność osób zezwalających  na zwalnianie produktów i usług oraz dowody zgodności z kryteriami akceptacji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8.7 Nadzór nad niezgodnymi wynikami procesu, produktami i usługami 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/>
              <a:t>Wyjścia procesów (wyniki), produkty i usługi niezgodne z wymaganiami muszą być identyfikowane i kontrolowane, by zapobiec ich przypadkowemu użyciu lub dostawie.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Dotyczy nie tylko procesów głównych, ale całego systemu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Zidentyfikowane niezgodności muszą zostać zapisane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Uruchamiamy działania korygujące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Oceniamy skuteczność działań korygujących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(udokumentowane informacje)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b="1" dirty="0" smtClean="0"/>
              <a:t>9.1.1 Ocena wyników – Monitorowane, pomiary, analiza i ocena – Postanowienia ogólne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600" dirty="0" smtClean="0"/>
              <a:t>Należy oceniać wyniki działań oraz skuteczność systemu zarządzania jakością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Należy określić:</a:t>
            </a:r>
          </a:p>
          <a:p>
            <a:pPr>
              <a:buFontTx/>
              <a:buChar char="-"/>
            </a:pPr>
            <a:r>
              <a:rPr lang="pl-PL" sz="1600" dirty="0" smtClean="0"/>
              <a:t>co należy monitorować i mierzyć</a:t>
            </a:r>
          </a:p>
          <a:p>
            <a:pPr>
              <a:buFontTx/>
              <a:buChar char="-"/>
            </a:pPr>
            <a:r>
              <a:rPr lang="pl-PL" sz="1600" dirty="0" smtClean="0"/>
              <a:t>metody monitorowania i pomiaru, analizy i oceny</a:t>
            </a:r>
          </a:p>
          <a:p>
            <a:pPr>
              <a:buFontTx/>
              <a:buChar char="-"/>
            </a:pPr>
            <a:r>
              <a:rPr lang="pl-PL" sz="1600" dirty="0" smtClean="0"/>
              <a:t>w jakich przypadkach należy przeprowadzić monitorowanie i pomiary</a:t>
            </a:r>
          </a:p>
          <a:p>
            <a:pPr>
              <a:buFontTx/>
              <a:buChar char="-"/>
            </a:pPr>
            <a:r>
              <a:rPr lang="pl-PL" sz="1600" dirty="0" smtClean="0"/>
              <a:t>w jaki sposób wyniki monitorowania i pomiarów są analizowane i oceniane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Decyzja o monitorowaniu oparta jest o:</a:t>
            </a:r>
          </a:p>
          <a:p>
            <a:pPr>
              <a:buFontTx/>
              <a:buChar char="-"/>
            </a:pPr>
            <a:r>
              <a:rPr lang="pl-PL" sz="1600" dirty="0" smtClean="0"/>
              <a:t>dane historyczne </a:t>
            </a:r>
          </a:p>
          <a:p>
            <a:pPr>
              <a:buFontTx/>
              <a:buChar char="-"/>
            </a:pPr>
            <a:r>
              <a:rPr lang="pl-PL" sz="1600" dirty="0" smtClean="0"/>
              <a:t>podejście organizacji do rozwiązywania zagrożeń i możliwości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>
                <a:solidFill>
                  <a:srgbClr val="FF0000"/>
                </a:solidFill>
              </a:rPr>
              <a:t>Dowody  = udokumentowane informacje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Dokonywanie oceny jakości wykonania i skuteczności systemu zarządzania jakością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(nie tylko co i jak chce się mierzyć, ale jak to należy interpretować)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9.1.2 Ocena wyników – Monitorowane, pomiary, analiza i ocena – Zadowolenie klienta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Percepcja klienta obejmuje postrzeganie organizacji i jej produktów i usług, a nie tylko czy organizacja spełniła jego wymagania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Należy ustalić metody pozyskiwania informacji na temat satysfakcji klienta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Organizacja decyduje, co monitoruje w procesach, jak często to robi i jaki wynik jest do zaakceptowania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Badamy opinie klienta nt. wyrobu, jak również o nas jako               o jednostce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Normy - różnice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ISO 9001:2008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Przedmowa</a:t>
            </a:r>
          </a:p>
          <a:p>
            <a:pPr>
              <a:buNone/>
            </a:pPr>
            <a:r>
              <a:rPr lang="pl-PL" dirty="0" smtClean="0"/>
              <a:t>0 Wprowadzenie</a:t>
            </a:r>
          </a:p>
          <a:p>
            <a:pPr>
              <a:buNone/>
            </a:pPr>
            <a:r>
              <a:rPr lang="pl-PL" dirty="0" smtClean="0"/>
              <a:t>1 Wymagania</a:t>
            </a:r>
          </a:p>
          <a:p>
            <a:pPr>
              <a:buNone/>
            </a:pPr>
            <a:r>
              <a:rPr lang="pl-PL" dirty="0" smtClean="0"/>
              <a:t>2 Powołania normatywne</a:t>
            </a:r>
          </a:p>
          <a:p>
            <a:pPr>
              <a:buNone/>
            </a:pPr>
            <a:r>
              <a:rPr lang="pl-PL" dirty="0" smtClean="0"/>
              <a:t>3 Terminy i definicje</a:t>
            </a:r>
          </a:p>
          <a:p>
            <a:pPr>
              <a:buNone/>
            </a:pPr>
            <a:r>
              <a:rPr lang="pl-PL" dirty="0" smtClean="0"/>
              <a:t>4 System zarządzania jakością</a:t>
            </a:r>
          </a:p>
          <a:p>
            <a:pPr>
              <a:buNone/>
            </a:pPr>
            <a:r>
              <a:rPr lang="pl-PL" dirty="0" smtClean="0"/>
              <a:t>5 Odpowiedzialność kierownictwa</a:t>
            </a:r>
          </a:p>
          <a:p>
            <a:pPr>
              <a:buNone/>
            </a:pPr>
            <a:r>
              <a:rPr lang="pl-PL" dirty="0" smtClean="0"/>
              <a:t>6 Zarządzanie zasobami</a:t>
            </a:r>
          </a:p>
          <a:p>
            <a:pPr>
              <a:buNone/>
            </a:pPr>
            <a:r>
              <a:rPr lang="pl-PL" dirty="0" smtClean="0"/>
              <a:t>7 Realizacja wyrobu</a:t>
            </a:r>
          </a:p>
          <a:p>
            <a:pPr>
              <a:buNone/>
            </a:pPr>
            <a:r>
              <a:rPr lang="pl-PL" dirty="0" smtClean="0"/>
              <a:t>8 Pomiary, analiza i doskonalenie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ISO 9001:2015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Przedmowa</a:t>
            </a:r>
          </a:p>
          <a:p>
            <a:pPr>
              <a:buNone/>
            </a:pPr>
            <a:r>
              <a:rPr lang="pl-PL" dirty="0" smtClean="0"/>
              <a:t>0 Wprowadzenie</a:t>
            </a:r>
          </a:p>
          <a:p>
            <a:pPr>
              <a:buNone/>
            </a:pPr>
            <a:r>
              <a:rPr lang="pl-PL" dirty="0" smtClean="0"/>
              <a:t>1 Wymagania</a:t>
            </a:r>
          </a:p>
          <a:p>
            <a:pPr>
              <a:buNone/>
            </a:pPr>
            <a:r>
              <a:rPr lang="pl-PL" dirty="0" smtClean="0"/>
              <a:t>2 Powołania normatywne</a:t>
            </a:r>
          </a:p>
          <a:p>
            <a:pPr>
              <a:buNone/>
            </a:pPr>
            <a:r>
              <a:rPr lang="pl-PL" dirty="0" smtClean="0"/>
              <a:t>3 Terminy i definicje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4 Kontekst organizacji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5 Przywództwo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6 Planowanie</a:t>
            </a:r>
          </a:p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7 Wsparcie</a:t>
            </a:r>
          </a:p>
          <a:p>
            <a:pPr>
              <a:buNone/>
            </a:pPr>
            <a:r>
              <a:rPr lang="pl-PL" dirty="0" smtClean="0">
                <a:solidFill>
                  <a:srgbClr val="00B050"/>
                </a:solidFill>
              </a:rPr>
              <a:t>8 Działanie operacyjne</a:t>
            </a:r>
          </a:p>
          <a:p>
            <a:pPr>
              <a:buNone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9 Ocena Wyników</a:t>
            </a:r>
          </a:p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</a:rPr>
              <a:t>10 Doskonalenie</a:t>
            </a:r>
            <a:endParaRPr lang="pl-P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9.1.3 Ocena wyników – Monitorowane, pomiary, analiza i ocena – Analiza i ocena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dirty="0" smtClean="0"/>
              <a:t>Należy dokonywać analizy i oceny danych i informacji wynikających z monitorowania          i pomiarów.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800" u="sng" dirty="0" smtClean="0"/>
              <a:t>Analiza wykorzystywana jest do:</a:t>
            </a:r>
          </a:p>
          <a:p>
            <a:pPr>
              <a:buFontTx/>
              <a:buChar char="-"/>
            </a:pPr>
            <a:r>
              <a:rPr lang="pl-PL" sz="1800" dirty="0" smtClean="0"/>
              <a:t>Wykazania zgodności produktów i usług względem wymagań</a:t>
            </a:r>
          </a:p>
          <a:p>
            <a:pPr>
              <a:buFontTx/>
              <a:buChar char="-"/>
            </a:pPr>
            <a:r>
              <a:rPr lang="pl-PL" sz="1800" dirty="0" smtClean="0"/>
              <a:t>Oceny i zwiększenia zadowolenia klientów</a:t>
            </a:r>
          </a:p>
          <a:p>
            <a:pPr>
              <a:buFontTx/>
              <a:buChar char="-"/>
            </a:pPr>
            <a:r>
              <a:rPr lang="pl-PL" sz="1800" dirty="0" smtClean="0"/>
              <a:t>Zapewnienia zgodności i skuteczności SZJ</a:t>
            </a:r>
          </a:p>
          <a:p>
            <a:pPr>
              <a:buFontTx/>
              <a:buChar char="-"/>
            </a:pPr>
            <a:r>
              <a:rPr lang="pl-PL" sz="1800" dirty="0" smtClean="0"/>
              <a:t>Wykazania, ze z powodzeniem zostało wdrożone planowanie</a:t>
            </a:r>
          </a:p>
          <a:p>
            <a:pPr>
              <a:buFontTx/>
              <a:buChar char="-"/>
            </a:pPr>
            <a:r>
              <a:rPr lang="pl-PL" sz="1800" dirty="0" smtClean="0"/>
              <a:t>Oceny wydajności procesów</a:t>
            </a:r>
          </a:p>
          <a:p>
            <a:pPr>
              <a:buFontTx/>
              <a:buChar char="-"/>
            </a:pPr>
            <a:r>
              <a:rPr lang="pl-PL" sz="1800" dirty="0" smtClean="0"/>
              <a:t>Oceny skuteczności dostawców</a:t>
            </a:r>
          </a:p>
          <a:p>
            <a:pPr>
              <a:buFontTx/>
              <a:buChar char="-"/>
            </a:pPr>
            <a:r>
              <a:rPr lang="pl-PL" sz="1800" dirty="0" smtClean="0"/>
              <a:t>Określenia potrzeb lub możliwości usprawnień w ramach SZJ</a:t>
            </a:r>
          </a:p>
          <a:p>
            <a:pPr>
              <a:buFontTx/>
              <a:buChar char="-"/>
            </a:pPr>
            <a:endParaRPr lang="pl-PL" sz="1200" dirty="0" smtClean="0"/>
          </a:p>
          <a:p>
            <a:pPr>
              <a:buNone/>
            </a:pPr>
            <a:r>
              <a:rPr lang="pl-PL" sz="1800" dirty="0" smtClean="0"/>
              <a:t>Analiza daje nam podstawę do oceny. Ocena daje możliwość podjęcia działań. </a:t>
            </a:r>
          </a:p>
          <a:p>
            <a:pPr>
              <a:buNone/>
            </a:pPr>
            <a:r>
              <a:rPr lang="pl-PL" sz="1800" dirty="0" smtClean="0"/>
              <a:t>Ocena dotyczy wykonania i skuteczności systemu.</a:t>
            </a:r>
          </a:p>
          <a:p>
            <a:pPr>
              <a:buNone/>
            </a:pPr>
            <a:r>
              <a:rPr lang="pl-PL" sz="1800" u="sng" dirty="0" smtClean="0"/>
              <a:t>Ocena jest ważna – interpretujemy wynik (udokumentowane informacje)</a:t>
            </a:r>
          </a:p>
          <a:p>
            <a:pPr>
              <a:buFontTx/>
              <a:buChar char="-"/>
            </a:pPr>
            <a:endParaRPr lang="pl-PL" sz="1200" dirty="0" smtClean="0"/>
          </a:p>
          <a:p>
            <a:pPr>
              <a:buNone/>
            </a:pPr>
            <a:r>
              <a:rPr lang="pl-PL" sz="1800" dirty="0" smtClean="0"/>
              <a:t>(jako wejścia do przeglądu zarządzania)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9.2.1 Audit Wewnętrzny – Ogólne cele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Przeprowadza się w zaplanowanych odstępach czasu</a:t>
            </a:r>
          </a:p>
          <a:p>
            <a:r>
              <a:rPr lang="pl-PL" dirty="0" smtClean="0"/>
              <a:t>Cel – dostarczenie informacji, że SZJ jest zgodny z wymaganiami organizacji,                       z wymaganiami normy, jest skutecznie wdrożony i utrzymywany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9.2.2 Audit Wewnętrzny – Wymagania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Organizacja powinna:</a:t>
            </a:r>
          </a:p>
          <a:p>
            <a:pPr>
              <a:buFontTx/>
              <a:buChar char="-"/>
            </a:pPr>
            <a:r>
              <a:rPr lang="pl-PL" dirty="0" smtClean="0"/>
              <a:t>zaplanować, wdrożyć, utrzymywać program auditów, ich częstotliwość, metody, raportowanie</a:t>
            </a:r>
          </a:p>
          <a:p>
            <a:pPr>
              <a:buFontTx/>
              <a:buChar char="-"/>
            </a:pPr>
            <a:r>
              <a:rPr lang="pl-PL" dirty="0" smtClean="0"/>
              <a:t>brać pod uwagę wyniki wcześniejszych auditów</a:t>
            </a:r>
          </a:p>
          <a:p>
            <a:pPr>
              <a:buFontTx/>
              <a:buChar char="-"/>
            </a:pPr>
            <a:r>
              <a:rPr lang="pl-PL" dirty="0" smtClean="0"/>
              <a:t>wybierać </a:t>
            </a:r>
            <a:r>
              <a:rPr lang="pl-PL" dirty="0" err="1" smtClean="0"/>
              <a:t>auditorów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prowadzić audity w sposób zapewniający obiektywność</a:t>
            </a:r>
          </a:p>
          <a:p>
            <a:pPr>
              <a:buFontTx/>
              <a:buChar char="-"/>
            </a:pPr>
            <a:r>
              <a:rPr lang="pl-PL" dirty="0" smtClean="0"/>
              <a:t>zapewnić przestawianie auditów członkom kierownictwa</a:t>
            </a:r>
          </a:p>
          <a:p>
            <a:pPr>
              <a:buFontTx/>
              <a:buChar char="-"/>
            </a:pPr>
            <a:r>
              <a:rPr lang="pl-PL" dirty="0" smtClean="0"/>
              <a:t>Podejmować działania naprawcze i korygujące</a:t>
            </a:r>
          </a:p>
          <a:p>
            <a:pPr>
              <a:buFontTx/>
              <a:buChar char="-"/>
            </a:pPr>
            <a:r>
              <a:rPr lang="pl-PL" dirty="0" smtClean="0">
                <a:solidFill>
                  <a:srgbClr val="FF0000"/>
                </a:solidFill>
              </a:rPr>
              <a:t>udokumentowane informacje z programu auditów                    i wyników auditów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(ISO 19011)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9.3.1 Przegląd zarządzania – Wymagania ogólne i na wejściu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Najwyższe kierownictwo powinno przeprowadzić przegląd systemu zarządzania jakością w zaplanowanych odstępach czasu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Cel – zapewnienie stałej przydatności systemu, adekwatności i skuteczności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Powinien on uwzględniać:</a:t>
            </a:r>
          </a:p>
          <a:p>
            <a:pPr>
              <a:buFontTx/>
              <a:buChar char="-"/>
            </a:pPr>
            <a:r>
              <a:rPr lang="pl-PL" dirty="0" smtClean="0"/>
              <a:t>stan działań podjętych w następstwie wcześniejszych przeglądów zarządzania</a:t>
            </a:r>
          </a:p>
          <a:p>
            <a:pPr>
              <a:buFontTx/>
              <a:buChar char="-"/>
            </a:pPr>
            <a:r>
              <a:rPr lang="pl-PL" dirty="0" smtClean="0"/>
              <a:t>zmiany czynników zewnętrznych i wewnętrznych, wraz z kierunkiem strategicznym</a:t>
            </a:r>
          </a:p>
          <a:p>
            <a:pPr>
              <a:buFontTx/>
              <a:buChar char="-"/>
            </a:pPr>
            <a:r>
              <a:rPr lang="pl-PL" dirty="0" smtClean="0"/>
              <a:t>informacje zwrotne o wynikach działań, w tym trendów i wskaźników (niezgodności i działania korygujące, wyniki monitorowania i pomiarów, wyniki auditów, satysfakcji klientów, zewnętrznych dostawców i innych stron zainteresowanych, zasobów, wykonywania procesów, zgodności produktów lub usług)</a:t>
            </a:r>
          </a:p>
          <a:p>
            <a:pPr>
              <a:buFontTx/>
              <a:buChar char="-"/>
            </a:pPr>
            <a:r>
              <a:rPr lang="pl-PL" dirty="0" smtClean="0"/>
              <a:t>skuteczność działań podjętych w celu rozwiązania ryzyk i szans</a:t>
            </a:r>
          </a:p>
          <a:p>
            <a:pPr>
              <a:buFontTx/>
              <a:buChar char="-"/>
            </a:pPr>
            <a:r>
              <a:rPr lang="pl-PL" dirty="0" smtClean="0"/>
              <a:t>Możliwość ciągłego doskonalenia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(zmiana w tym punkcie normy to kontekst organizacyjny i ryzyko)</a:t>
            </a:r>
            <a:endParaRPr lang="pl-PL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9.3.2 Przegląd zarządzania – Wymagania na wyjściu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Dane wyjściowe:</a:t>
            </a:r>
          </a:p>
          <a:p>
            <a:pPr>
              <a:buFontTx/>
              <a:buChar char="-"/>
            </a:pPr>
            <a:r>
              <a:rPr lang="pl-PL" dirty="0" smtClean="0"/>
              <a:t>decyzje  związane z możliwościami doskonalenia</a:t>
            </a:r>
          </a:p>
          <a:p>
            <a:pPr>
              <a:buFontTx/>
              <a:buChar char="-"/>
            </a:pPr>
            <a:r>
              <a:rPr lang="pl-PL" dirty="0" smtClean="0"/>
              <a:t>Potrzeby dotyczące zmian w systemie zarządzania jakością</a:t>
            </a:r>
          </a:p>
          <a:p>
            <a:pPr>
              <a:buFontTx/>
              <a:buChar char="-"/>
            </a:pPr>
            <a:r>
              <a:rPr lang="pl-PL" dirty="0" smtClean="0"/>
              <a:t>Potrzeby dotyczące zasobów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(udokumentowane informacje)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10.1 Doskonalenie - Postanowienia ogólne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500" dirty="0" err="1" smtClean="0"/>
              <a:t>Auditorzy</a:t>
            </a:r>
            <a:r>
              <a:rPr lang="pl-PL" sz="1500" dirty="0" smtClean="0"/>
              <a:t> muszą szukać dowodów, że ma miejsce doskonalenie (nie musi być ciągłe, ale musi być potwierdzone, że występuje)</a:t>
            </a:r>
          </a:p>
          <a:p>
            <a:pPr>
              <a:buNone/>
            </a:pPr>
            <a:endParaRPr lang="pl-PL" sz="1500" dirty="0" smtClean="0"/>
          </a:p>
          <a:p>
            <a:pPr>
              <a:buNone/>
            </a:pPr>
            <a:r>
              <a:rPr lang="pl-PL" sz="1500" dirty="0" smtClean="0"/>
              <a:t>Organizacja powinna doskonalić procesy, produkty i usługi oraz funkcjonowanie systemu zarządzania jakością oraz wdrożyć działania służące spełnieniu  wymagań klientów, zwiększeniu ich satysfakcji</a:t>
            </a:r>
          </a:p>
          <a:p>
            <a:pPr>
              <a:buNone/>
            </a:pPr>
            <a:endParaRPr lang="pl-PL" sz="1500" dirty="0" smtClean="0"/>
          </a:p>
          <a:p>
            <a:pPr>
              <a:buNone/>
            </a:pPr>
            <a:r>
              <a:rPr lang="pl-PL" sz="1500" u="sng" dirty="0" smtClean="0"/>
              <a:t>Możliwość doskonalenia obejmuje:</a:t>
            </a:r>
          </a:p>
          <a:p>
            <a:pPr>
              <a:buFontTx/>
              <a:buChar char="-"/>
            </a:pPr>
            <a:r>
              <a:rPr lang="pl-PL" sz="1500" dirty="0" smtClean="0"/>
              <a:t>poprawę produktów i usług</a:t>
            </a:r>
          </a:p>
          <a:p>
            <a:pPr>
              <a:buFontTx/>
              <a:buChar char="-"/>
            </a:pPr>
            <a:r>
              <a:rPr lang="pl-PL" sz="1500" dirty="0" smtClean="0"/>
              <a:t>korygowanie, zapobieganie, ograniczenie niepożądanych skutków</a:t>
            </a:r>
          </a:p>
          <a:p>
            <a:pPr>
              <a:buFontTx/>
              <a:buChar char="-"/>
            </a:pPr>
            <a:r>
              <a:rPr lang="pl-PL" sz="1500" dirty="0" smtClean="0"/>
              <a:t>poprawę skuteczności systemu zarządzania jakością</a:t>
            </a:r>
          </a:p>
          <a:p>
            <a:pPr>
              <a:buNone/>
            </a:pPr>
            <a:endParaRPr lang="pl-PL" sz="1500" dirty="0" smtClean="0"/>
          </a:p>
          <a:p>
            <a:pPr>
              <a:buNone/>
            </a:pPr>
            <a:r>
              <a:rPr lang="pl-PL" sz="1500" u="sng" dirty="0" smtClean="0"/>
              <a:t>Doskonalenie może nastąpić:</a:t>
            </a:r>
          </a:p>
          <a:p>
            <a:pPr>
              <a:buFontTx/>
              <a:buChar char="-"/>
            </a:pPr>
            <a:r>
              <a:rPr lang="pl-PL" sz="1500" dirty="0" smtClean="0"/>
              <a:t>reaktywnie - działania naprawcze – działania korygujące</a:t>
            </a:r>
          </a:p>
          <a:p>
            <a:pPr>
              <a:buFontTx/>
              <a:buChar char="-"/>
            </a:pPr>
            <a:r>
              <a:rPr lang="pl-PL" sz="1500" dirty="0" smtClean="0"/>
              <a:t>stopniowo, skokowo, kreatywnie – innowacje</a:t>
            </a:r>
          </a:p>
          <a:p>
            <a:pPr>
              <a:buFontTx/>
              <a:buChar char="-"/>
            </a:pPr>
            <a:r>
              <a:rPr lang="pl-PL" sz="1500" dirty="0" smtClean="0"/>
              <a:t>reorganizacyjnie – transformacja</a:t>
            </a:r>
          </a:p>
          <a:p>
            <a:pPr>
              <a:buFontTx/>
              <a:buChar char="-"/>
            </a:pPr>
            <a:endParaRPr lang="pl-PL" sz="1500" dirty="0" smtClean="0"/>
          </a:p>
          <a:p>
            <a:pPr>
              <a:buNone/>
            </a:pPr>
            <a:r>
              <a:rPr lang="pl-PL" sz="1500" u="sng" dirty="0" smtClean="0"/>
              <a:t>Bierzemy pod uwagę:</a:t>
            </a:r>
          </a:p>
          <a:p>
            <a:pPr>
              <a:buFontTx/>
              <a:buChar char="-"/>
            </a:pPr>
            <a:r>
              <a:rPr lang="pl-PL" sz="1500" dirty="0" smtClean="0"/>
              <a:t>wyniki analizy i oceny</a:t>
            </a:r>
          </a:p>
          <a:p>
            <a:pPr>
              <a:buFontTx/>
              <a:buChar char="-"/>
            </a:pPr>
            <a:r>
              <a:rPr lang="pl-PL" sz="1500" dirty="0" smtClean="0"/>
              <a:t>wyniki z przeglądu zarządzania</a:t>
            </a:r>
          </a:p>
          <a:p>
            <a:pPr>
              <a:buFontTx/>
              <a:buChar char="-"/>
            </a:pPr>
            <a:endParaRPr lang="pl-PL" sz="1600" dirty="0" smtClean="0"/>
          </a:p>
          <a:p>
            <a:pPr>
              <a:buFontTx/>
              <a:buChar char="-"/>
            </a:pPr>
            <a:endParaRPr lang="pl-PL" sz="1600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10.2.1 Doskonalenie – Niezgodności i działania korygujące – Wymagania co do postępowania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W przypadku wystąpienia niezgodności organizacja powinna:</a:t>
            </a:r>
          </a:p>
          <a:p>
            <a:pPr>
              <a:buFontTx/>
              <a:buChar char="-"/>
            </a:pPr>
            <a:r>
              <a:rPr lang="pl-PL" dirty="0" smtClean="0"/>
              <a:t>reagować na niezgodności</a:t>
            </a:r>
          </a:p>
          <a:p>
            <a:pPr>
              <a:buFontTx/>
              <a:buChar char="-"/>
            </a:pPr>
            <a:r>
              <a:rPr lang="pl-PL" dirty="0" smtClean="0"/>
              <a:t>Ocenić potrzebę podjęcia działań , by wyeliminować przyczyny niezgodności</a:t>
            </a:r>
          </a:p>
          <a:p>
            <a:pPr>
              <a:buFontTx/>
              <a:buChar char="-"/>
            </a:pPr>
            <a:r>
              <a:rPr lang="pl-PL" dirty="0" smtClean="0"/>
              <a:t>Podjąć niezbędne działania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10.2.2 Ciągłe doskonalenie – Niezgodności i działania korygujące – Wymagania co do udokumentowania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udokumentowane informacje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Należy </a:t>
            </a:r>
            <a:r>
              <a:rPr lang="pl-PL" u="sng" dirty="0" smtClean="0"/>
              <a:t>ocenić skuteczność  </a:t>
            </a:r>
            <a:r>
              <a:rPr lang="pl-PL" dirty="0" smtClean="0"/>
              <a:t>podjętych działań korygujących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Działania korygujące  powinny być dostosowane do skutków występujących niezgodności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10.3 Ciągłe doskonalenie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Organizacja powinna ciągle doskonalić  przydatność, adekwatność, skuteczność systemu zarządzania jakością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Należy wziąć pod uwagę:</a:t>
            </a:r>
          </a:p>
          <a:p>
            <a:pPr>
              <a:buFontTx/>
              <a:buChar char="-"/>
            </a:pPr>
            <a:r>
              <a:rPr lang="pl-PL" dirty="0" smtClean="0"/>
              <a:t>analizy i oceny systemu</a:t>
            </a:r>
          </a:p>
          <a:p>
            <a:pPr>
              <a:buFontTx/>
              <a:buChar char="-"/>
            </a:pPr>
            <a:r>
              <a:rPr lang="pl-PL" dirty="0" smtClean="0"/>
              <a:t>wyjścia z przeglądu zarządzania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Czasem należy wybrać i wykorzystać właściwe narzędzia         i metodologię w celu zbadania przyczyn słabszych wyników i wspierania ciągłego doskonalenia </a:t>
            </a:r>
            <a:endParaRPr lang="pl-PL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Koniec.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r>
              <a:rPr lang="pl-PL" dirty="0" smtClean="0"/>
              <a:t>Dziękuję za uwagę.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zarządzania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system zarządzania </a:t>
            </a:r>
            <a:r>
              <a:rPr lang="pl-PL" dirty="0" smtClean="0"/>
              <a:t>– zbiór wzajemnie powiązanych lub wzajemnie oddziałujących elementów do ustanowienia polityki, celów i osiągania tych celów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u="sng" dirty="0" smtClean="0"/>
              <a:t>Zakres systemu zarządzania </a:t>
            </a:r>
            <a:r>
              <a:rPr lang="pl-PL" dirty="0" smtClean="0"/>
              <a:t>może obejmować całą organizację, określone i zidentyfikowane funkcje organizacji, określone i zidentyfikowane działy organizacji, jedną lub więcej funkcji                   w grupie organizacji (elastyczność)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Elementy do sprawdzenia podczas auditu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misja, strategia, polityka</a:t>
            </a:r>
          </a:p>
          <a:p>
            <a:r>
              <a:rPr lang="pl-PL" dirty="0" smtClean="0"/>
              <a:t>cele i wskaźniki</a:t>
            </a:r>
          </a:p>
          <a:p>
            <a:r>
              <a:rPr lang="pl-PL" dirty="0" smtClean="0"/>
              <a:t>zadania, odpowiedzialności i uprawnienia</a:t>
            </a:r>
          </a:p>
          <a:p>
            <a:r>
              <a:rPr lang="pl-PL" dirty="0" smtClean="0"/>
              <a:t>procesy</a:t>
            </a:r>
          </a:p>
          <a:p>
            <a:r>
              <a:rPr lang="pl-PL" dirty="0" smtClean="0"/>
              <a:t>udokumentowane informacje</a:t>
            </a:r>
          </a:p>
          <a:p>
            <a:r>
              <a:rPr lang="pl-PL" dirty="0" smtClean="0"/>
              <a:t>ludzie i ich kwalifikacje</a:t>
            </a:r>
          </a:p>
          <a:p>
            <a:r>
              <a:rPr lang="pl-PL" dirty="0" smtClean="0"/>
              <a:t>metody działania (opisane i nieopisane)</a:t>
            </a:r>
          </a:p>
          <a:p>
            <a:r>
              <a:rPr lang="pl-PL" dirty="0" smtClean="0"/>
              <a:t>wyposażenie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Zmiany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„Wyrób” na „produkty i usługi”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„Ciągłe doskonalenie” na „Doskonalenie”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Utrzymanie „wyłączeń”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4460</Words>
  <Application>Microsoft Office PowerPoint</Application>
  <PresentationFormat>Pokaz na ekranie (4:3)</PresentationFormat>
  <Paragraphs>630</Paragraphs>
  <Slides>69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69</vt:i4>
      </vt:variant>
    </vt:vector>
  </HeadingPairs>
  <TitlesOfParts>
    <vt:vector size="70" baseType="lpstr">
      <vt:lpstr>Motyw pakietu Office</vt:lpstr>
      <vt:lpstr>Norma ISO 9001:2015</vt:lpstr>
      <vt:lpstr>Nowelizacja normy ISO</vt:lpstr>
      <vt:lpstr>Inne zmiany</vt:lpstr>
      <vt:lpstr>Ujednolicenie norm systemu zarządzania</vt:lpstr>
      <vt:lpstr>Charakter rewizji normy</vt:lpstr>
      <vt:lpstr>Normy - różnice</vt:lpstr>
      <vt:lpstr>System zarządzania</vt:lpstr>
      <vt:lpstr>Elementy do sprawdzenia podczas auditu</vt:lpstr>
      <vt:lpstr>Zmiany</vt:lpstr>
      <vt:lpstr>Znaczące zmiany w ISO</vt:lpstr>
      <vt:lpstr>4.1 Kontekst organizacji – zrozumienie organizacji i jej kontekstu</vt:lpstr>
      <vt:lpstr>4.2 Kontekst organizacji – zrozumienie potrzeb                    i oczekiwań stron zainteresowanych</vt:lpstr>
      <vt:lpstr>4.3 Kontekst organizacji – określenie zakresu systemu zarządzania</vt:lpstr>
      <vt:lpstr>4.4 Kontekst organizacji – system zarządzania jakością i jego procesy</vt:lpstr>
      <vt:lpstr>5.1.1 Przywództwo i zaangażowanie –                            w odniesieniu do systemu zarządzania jakością</vt:lpstr>
      <vt:lpstr>5.1.2 Przywództwo i zaangażowanie – orientacja na klienta</vt:lpstr>
      <vt:lpstr>5.2 Przywództwo – polityka jakości</vt:lpstr>
      <vt:lpstr>5.3 Przywództwo – role, odpowiedzialność         i uprawnienia w organizacji</vt:lpstr>
      <vt:lpstr>6.1 Planowanie systemu zarządzania jakością – działania odnoszące się do ryzyk i szans</vt:lpstr>
      <vt:lpstr>6.1 Planowanie systemu zarządzania jakością - działania odnoszące się do ryzyk i szans</vt:lpstr>
      <vt:lpstr>6.2.1 Cele jakości i planowanie ich osiągnięcia - ustanowienie</vt:lpstr>
      <vt:lpstr>6.2.2 Cele jakości i planowanie ich osiągnięcia – zaplanowanie jak je osiągnąć</vt:lpstr>
      <vt:lpstr>6.2.3 Cele jakości i planowanie ich osiągnięcia – planowanie zmian</vt:lpstr>
      <vt:lpstr>7. 1.1 Wsparcie – zasoby ogólne</vt:lpstr>
      <vt:lpstr>7.1.2 Wsparcie – Zasoby. Ludzie</vt:lpstr>
      <vt:lpstr>7.1.3 Wsparcie – Infrastruktura</vt:lpstr>
      <vt:lpstr>7.1.4 Wsparcie – Środowisko dla funkcjonowania procesów</vt:lpstr>
      <vt:lpstr>7.1.5 Wsparcie – Zasoby do monitorowania i pomiarów</vt:lpstr>
      <vt:lpstr>7.1.6 Wsparcie – Wiedza organizacyjna</vt:lpstr>
      <vt:lpstr>7.2 Kompetencje</vt:lpstr>
      <vt:lpstr>7.3 Uświadamianie</vt:lpstr>
      <vt:lpstr>7.4 Komunikacja</vt:lpstr>
      <vt:lpstr>7.5.1 Udokumentowane informacje – postanowienia ogólne</vt:lpstr>
      <vt:lpstr>7.5.2 Udokumentowane informacje – opracowywanie i aktualizowanie</vt:lpstr>
      <vt:lpstr>7.5.3.1 Udokumentowane informacje – Nadzorowanie udokumentowanych informacji</vt:lpstr>
      <vt:lpstr>7.5.3.2 Udokumentowane informacje – Nadzorowanie udokumentowanych informacji</vt:lpstr>
      <vt:lpstr>8.1 Działanie operacyjne – Planowanie            i nadzór nad działaniami operacyjnymi</vt:lpstr>
      <vt:lpstr>8.2.1 Określenie wymagań dla produktów i usług – Komunikacja z klientem</vt:lpstr>
      <vt:lpstr>8.2.2 Określenie wymagań dla produktów i usług – Określenie wymagań dotyczących produktów i usług</vt:lpstr>
      <vt:lpstr>8.2.3 Określenie wymagań dla produktów i usług – Przegląd wymagań dotyczących produktów i usług</vt:lpstr>
      <vt:lpstr>8.3.1 Projektowanie i rozwój produktów i usług - ogólnie</vt:lpstr>
      <vt:lpstr>8.3.2 Projektowanie i rozwój produktów i usług – planowanie projektowania i rozwoju</vt:lpstr>
      <vt:lpstr>8.3.3 Projektowanie i rozwój produktów i usług – Wejście do projektowania i rozwoju</vt:lpstr>
      <vt:lpstr>8.3.4 Projektowanie i rozwój produktów i usług – Nadzór nad projektowaniem i rozwojem</vt:lpstr>
      <vt:lpstr>8.3.5 Projektowanie i rozwój produktów i usług – Wyjście z projektowania i rozwoju</vt:lpstr>
      <vt:lpstr>8.3.6 Projektowanie i rozwój produktów i usług – Zmiany w projektowaniu i rozwoju</vt:lpstr>
      <vt:lpstr>8.4.1 Nadzorowanie dostarczanych z zewnątrz produktów i usług – Postanowienia ogólne</vt:lpstr>
      <vt:lpstr>8.4.2 Nadzorowanie dostarczanych z zewnątrz produktów                 i usług – Rodzaj i zakres nadzoru nad dostawcami zewnętrznymi</vt:lpstr>
      <vt:lpstr>8.4.3 Nadzorowanie dostarczanych z zewnątrz produktów                  i usług – Informacje dla zewnętrznych dostawców</vt:lpstr>
      <vt:lpstr>8.5.1 Produkcja i świadczenie usługi – Nadzór nad produkcją i świadczeniem usługi </vt:lpstr>
      <vt:lpstr>8.5.2 Produkcja i świadczenie usługi – Identyfikacja i identyfikowalność</vt:lpstr>
      <vt:lpstr>8.5.3 Produkcja i świadczenie usługi – Własność należąca do klientów lub zewnętrznych dostawców</vt:lpstr>
      <vt:lpstr>8.5.4 Produkcja i świadczenie usługi – Zabezpieczenie towarów i usług</vt:lpstr>
      <vt:lpstr>8.5.5 Produkcja i świadczenie usługi – Działania po dostawie</vt:lpstr>
      <vt:lpstr>8.5.6 Produkcja i świadczenie usługi – Nadzór nad zmianami</vt:lpstr>
      <vt:lpstr>8.6 Zwalnianie produktów i usług</vt:lpstr>
      <vt:lpstr>8.7 Nadzór nad niezgodnymi wynikami procesu, produktami i usługami </vt:lpstr>
      <vt:lpstr>9.1.1 Ocena wyników – Monitorowane, pomiary, analiza i ocena – Postanowienia ogólne</vt:lpstr>
      <vt:lpstr>9.1.2 Ocena wyników – Monitorowane, pomiary, analiza i ocena – Zadowolenie klienta</vt:lpstr>
      <vt:lpstr>9.1.3 Ocena wyników – Monitorowane, pomiary, analiza i ocena – Analiza i ocena</vt:lpstr>
      <vt:lpstr>9.2.1 Audit Wewnętrzny – Ogólne cele</vt:lpstr>
      <vt:lpstr>9.2.2 Audit Wewnętrzny – Wymagania</vt:lpstr>
      <vt:lpstr>9.3.1 Przegląd zarządzania – Wymagania ogólne i na wejściu</vt:lpstr>
      <vt:lpstr>9.3.2 Przegląd zarządzania – Wymagania na wyjściu</vt:lpstr>
      <vt:lpstr>10.1 Doskonalenie - Postanowienia ogólne</vt:lpstr>
      <vt:lpstr>10.2.1 Doskonalenie – Niezgodności i działania korygujące – Wymagania co do postępowania </vt:lpstr>
      <vt:lpstr>10.2.2 Ciągłe doskonalenie – Niezgodności i działania korygujące – Wymagania co do udokumentowania</vt:lpstr>
      <vt:lpstr>10.3 Ciągłe doskonalenie</vt:lpstr>
      <vt:lpstr>Slajd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d.jach</dc:creator>
  <cp:lastModifiedBy>d.jach</cp:lastModifiedBy>
  <cp:revision>301</cp:revision>
  <dcterms:created xsi:type="dcterms:W3CDTF">2016-02-23T11:22:06Z</dcterms:created>
  <dcterms:modified xsi:type="dcterms:W3CDTF">2016-05-09T11:43:18Z</dcterms:modified>
</cp:coreProperties>
</file>